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660" r:id="rId4"/>
  </p:sldMasterIdLst>
  <p:notesMasterIdLst>
    <p:notesMasterId r:id="rId33"/>
  </p:notesMasterIdLst>
  <p:handoutMasterIdLst>
    <p:handoutMasterId r:id="rId34"/>
  </p:handoutMasterIdLst>
  <p:sldIdLst>
    <p:sldId id="397" r:id="rId5"/>
    <p:sldId id="518" r:id="rId6"/>
    <p:sldId id="411" r:id="rId7"/>
    <p:sldId id="477" r:id="rId8"/>
    <p:sldId id="473" r:id="rId9"/>
    <p:sldId id="425" r:id="rId10"/>
    <p:sldId id="507" r:id="rId11"/>
    <p:sldId id="533" r:id="rId12"/>
    <p:sldId id="481" r:id="rId13"/>
    <p:sldId id="451" r:id="rId14"/>
    <p:sldId id="399" r:id="rId15"/>
    <p:sldId id="266" r:id="rId16"/>
    <p:sldId id="265" r:id="rId17"/>
    <p:sldId id="455" r:id="rId18"/>
    <p:sldId id="433" r:id="rId19"/>
    <p:sldId id="529" r:id="rId20"/>
    <p:sldId id="379" r:id="rId21"/>
    <p:sldId id="445" r:id="rId22"/>
    <p:sldId id="390" r:id="rId23"/>
    <p:sldId id="290" r:id="rId24"/>
    <p:sldId id="453" r:id="rId25"/>
    <p:sldId id="525" r:id="rId26"/>
    <p:sldId id="526" r:id="rId27"/>
    <p:sldId id="536" r:id="rId28"/>
    <p:sldId id="520" r:id="rId29"/>
    <p:sldId id="527" r:id="rId30"/>
    <p:sldId id="535" r:id="rId31"/>
    <p:sldId id="528" r:id="rId3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566" autoAdjust="0"/>
    <p:restoredTop sz="93227" autoAdjust="0"/>
  </p:normalViewPr>
  <p:slideViewPr>
    <p:cSldViewPr>
      <p:cViewPr varScale="1">
        <p:scale>
          <a:sx n="65" d="100"/>
          <a:sy n="65" d="100"/>
        </p:scale>
        <p:origin x="-656" y="-56"/>
      </p:cViewPr>
      <p:guideLst>
        <p:guide orient="horz" pos="2160"/>
        <p:guide pos="2880"/>
      </p:guideLst>
    </p:cSldViewPr>
  </p:slideViewPr>
  <p:outlineViewPr>
    <p:cViewPr>
      <p:scale>
        <a:sx n="33" d="100"/>
        <a:sy n="33" d="100"/>
      </p:scale>
      <p:origin x="0" y="1047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67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13E3577-0CF8-4EB4-AF8E-208EDBDC5804}" type="datetimeFigureOut">
              <a:rPr lang="it-IT"/>
              <a:pPr>
                <a:defRPr/>
              </a:pPr>
              <a:t>12/03/2024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BF47F03-8DDC-4E33-854D-542F74A60C56}"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E65B0D56-FA5A-4B8E-90E9-AA5CB0C3C788}" type="datetimeFigureOut">
              <a:rPr lang="it-IT"/>
              <a:pPr>
                <a:defRPr/>
              </a:pPr>
              <a:t>12/03/2024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32E3B1A-BBBD-49B3-BABD-1E7AC8C69DA2}"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0DE222E4-D739-41EC-BC15-142F0D72BA75}" type="slidenum">
              <a:rPr lang="it-IT" smtClean="0"/>
              <a:pPr>
                <a:defRPr/>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355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5C200CA-FD4A-443E-8661-76E76C4D4181}" type="slidenum">
              <a:rPr lang="it-IT" smtClean="0"/>
              <a:pPr>
                <a:defRPr/>
              </a:pPr>
              <a:t>2</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48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560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2DE79B2-A3DD-43A9-9B82-A5100ED83B8A}" type="slidenum">
              <a:rPr lang="it-IT" smtClean="0"/>
              <a:pPr>
                <a:defRPr/>
              </a:pPr>
              <a:t>12</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D32E3B1A-BBBD-49B3-BABD-1E7AC8C69DA2}" type="slidenum">
              <a:rPr lang="it-IT" smtClean="0"/>
              <a:pPr>
                <a:defRPr/>
              </a:pPr>
              <a:t>21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235B6A4D-BEB9-486B-9135-27338EA47DED}" type="datetimeFigureOut">
              <a:rPr lang="fr-FR"/>
              <a:pPr>
                <a:defRPr/>
              </a:pPr>
              <a:t>12/03/2024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B05E427-D1AD-4DAD-901C-0EE96211ECA9}" type="slidenum">
              <a:rPr lang="fr-CA"/>
              <a:pPr>
                <a:defRPr/>
              </a:pPr>
              <a:t>‹N›</a:t>
            </a:fld>
            <a:endParaRPr lang="fr-CA"/>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522522F-D768-455A-BCE7-2C63473C6C8A}" type="datetimeFigureOut">
              <a:rPr lang="fr-FR"/>
              <a:pPr>
                <a:defRPr/>
              </a:pPr>
              <a:t>12/03/2024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3C2B827-21DC-48A7-9298-49F32A46AE5E}" type="slidenum">
              <a:rPr lang="fr-CA"/>
              <a:pPr>
                <a:defRPr/>
              </a:pPr>
              <a:t>‹N›</a:t>
            </a:fld>
            <a:endParaRPr lang="fr-CA"/>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027ED016-8E88-4497-B189-CC4396D90919}" type="datetimeFigureOut">
              <a:rPr lang="fr-FR"/>
              <a:pPr>
                <a:defRPr/>
              </a:pPr>
              <a:t>12/03/2024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2C94BC98-E088-4771-8665-726CF7B5149E}" type="slidenum">
              <a:rPr lang="fr-CA"/>
              <a:pPr>
                <a:defRPr/>
              </a:pPr>
              <a:t>‹N›</a:t>
            </a:fld>
            <a:endParaRPr lang="fr-CA"/>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8F9B5C4-E05F-48E9-8E5F-F75B4E5A4525}"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86913DE-6DF4-4D52-8DCF-2F91FAAAA77C}"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7ABE4BC-EF9E-401C-8A94-95D91434B11C}"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0C9C6E2-AA3F-4F4D-87C4-20B33E427A52}"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8EC6D28-2581-4E87-B912-9BEA0C164E5D}"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DD0EB77-F5E8-4F48-9229-84F966DC6341}"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D2DC8E5-70E6-4104-9FA7-3FA6F337A1B6}" type="datetimeFigureOut">
              <a:rPr lang="it-IT"/>
              <a:pPr>
                <a:defRPr/>
              </a:pPr>
              <a:t>12/03/2024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71718EB-9229-42D7-BE63-0A1946CD6711}" type="slidenum">
              <a:rPr lang="it-IT"/>
              <a:pPr>
                <a:defRPr/>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A285E9A-D0B9-4630-90CE-CB18F86EF179}" type="datetimeFigureOut">
              <a:rPr lang="it-IT"/>
              <a:pPr>
                <a:defRPr/>
              </a:pPr>
              <a:t>12/03/2024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E8777E6-3623-4437-8371-E566DACD96FF}"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8BA9FD51-5E92-4CED-8A0B-4B9FC5377510}" type="datetimeFigureOut">
              <a:rPr lang="it-IT"/>
              <a:pPr>
                <a:defRPr/>
              </a:pPr>
              <a:t>12/03/2024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B154624D-DC2D-4F03-8AE2-8BED89BCE9C1}"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77C3F7B-9768-4034-929A-C2293F6BC317}" type="datetimeFigureOut">
              <a:rPr lang="it-IT"/>
              <a:pPr>
                <a:defRPr/>
              </a:pPr>
              <a:t>12/03/2024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7C73C92-36EE-4D1E-B525-779A2430109A}"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DB6FB9A-1761-4487-9304-49F3686C3259}" type="datetimeFigureOut">
              <a:rPr lang="it-IT"/>
              <a:pPr>
                <a:defRPr/>
              </a:pPr>
              <a:t>12/03/2024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10300AD-9C1C-4308-9395-C8E65C2831F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e la date 3"/>
          <p:cNvSpPr>
            <a:spLocks noGrp="1"/>
          </p:cNvSpPr>
          <p:nvPr>
            <p:ph type="dt" sz="half" idx="10"/>
          </p:nvPr>
        </p:nvSpPr>
        <p:spPr/>
        <p:txBody>
          <a:bodyPr/>
          <a:lstStyle>
            <a:lvl1pPr>
              <a:defRPr/>
            </a:lvl1pPr>
          </a:lstStyle>
          <a:p>
            <a:pPr>
              <a:defRPr/>
            </a:pPr>
            <a:fld id="{4AD6BB71-CD17-4589-93DB-F26D42580E6E}" type="datetimeFigureOut">
              <a:rPr lang="fr-FR"/>
              <a:pPr>
                <a:defRPr/>
              </a:pPr>
              <a:t>12/03/2024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9E53DA1-71F7-436A-B468-DC4D68DF1479}" type="slidenum">
              <a:rPr lang="fr-CA"/>
              <a:pPr>
                <a:defRPr/>
              </a:pPr>
              <a:t>‹N›</a:t>
            </a:fld>
            <a:endParaRPr lang="fr-CA"/>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59004FB-1EFC-4F94-B3C5-F7CFE0D19E78}" type="datetimeFigureOut">
              <a:rPr lang="it-IT"/>
              <a:pPr>
                <a:defRPr/>
              </a:pPr>
              <a:t>12/03/2024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7EB8DDA-EA43-44AC-B799-10722188531A}"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CA02123-8A0E-480B-B65C-B54E18A3D805}"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681BF2B-FB0F-4DC1-972A-C09B7F80EDC8}"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F00A4DF-8A40-4E31-B490-A47B27B01E01}"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4AFFE65-E2B0-41A6-AEE3-CBD6FA0A8D28}" type="slidenum">
              <a:rPr lang="it-IT"/>
              <a:pPr>
                <a:defRPr/>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460065E-A41A-4AAB-AE91-F7903AC70379}"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B1C1B88-C3BB-40B7-8995-B94A287C704E}" type="slidenum">
              <a:rPr lang="it-IT"/>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2B34643-7A1D-4450-BC60-70D5AE724887}"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C2FBA0B-4B6D-4CF0-B95B-88922C5F2EB8}" type="slidenum">
              <a:rPr lang="it-IT"/>
              <a:pPr>
                <a:defRPr/>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7175A29-CC75-444D-9EB6-F5A6A143AB4B}"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658DAD2-7C34-43F4-AEA0-7E64460DB971}"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E1C5461-E2F2-4731-BFB2-EF05AFEC700E}" type="datetimeFigureOut">
              <a:rPr lang="it-IT"/>
              <a:pPr>
                <a:defRPr/>
              </a:pPr>
              <a:t>12/03/2024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414FA22-1DAD-4AC0-9533-693B332256E5}" type="slidenum">
              <a:rPr lang="it-IT"/>
              <a:pPr>
                <a:defRPr/>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DCE9E11A-CFA9-42ED-9A7E-CF5BBCC714E3}" type="datetimeFigureOut">
              <a:rPr lang="it-IT"/>
              <a:pPr>
                <a:defRPr/>
              </a:pPr>
              <a:t>12/03/2024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7F30616-A328-46FD-BD31-7CBF755F21F2}" type="slidenum">
              <a:rPr lang="it-IT"/>
              <a:pPr>
                <a:defRPr/>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592FC76-E109-436B-A72F-8803C90494D7}" type="datetimeFigureOut">
              <a:rPr lang="it-IT"/>
              <a:pPr>
                <a:defRPr/>
              </a:pPr>
              <a:t>12/03/2024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EBB0ADC-A051-4629-8B9A-5102879BCCE7}" type="slidenum">
              <a:rPr lang="it-IT"/>
              <a:pPr>
                <a:defRPr/>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54A4857-9C07-4DED-9618-F8C9A0CA8618}" type="datetimeFigureOut">
              <a:rPr lang="it-IT"/>
              <a:pPr>
                <a:defRPr/>
              </a:pPr>
              <a:t>12/03/2024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00157AF-17F6-44EB-9A7F-48C441C31A5E}"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8669ABA-A2AB-45BB-AA00-DAC20E7B90E5}" type="datetimeFigureOut">
              <a:rPr lang="fr-FR"/>
              <a:pPr>
                <a:defRPr/>
              </a:pPr>
              <a:t>12/03/2024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48C2F73-5641-4C5C-AA63-0692B93D380E}" type="slidenum">
              <a:rPr lang="fr-CA"/>
              <a:pPr>
                <a:defRPr/>
              </a:pPr>
              <a:t>‹N›</a:t>
            </a:fld>
            <a:endParaRPr lang="fr-CA"/>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99C14B9-DF4A-42F9-ADBD-9068936B95A7}" type="datetimeFigureOut">
              <a:rPr lang="it-IT"/>
              <a:pPr>
                <a:defRPr/>
              </a:pPr>
              <a:t>12/03/2024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9B7FC78-5B25-4536-8CEC-D2644980B335}" type="slidenum">
              <a:rPr lang="it-IT"/>
              <a:pPr>
                <a:defRPr/>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3D47036-DF2B-4DA7-B7A7-0D0C94C5DF86}" type="datetimeFigureOut">
              <a:rPr lang="it-IT"/>
              <a:pPr>
                <a:defRPr/>
              </a:pPr>
              <a:t>12/03/2024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1FA3CA2-7AD5-48D3-A1A0-B0321CC501B7}" type="slidenum">
              <a:rPr lang="it-IT"/>
              <a:pPr>
                <a:defRPr/>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C382DF9-A0A5-45DC-89D4-B4DC685BE85D}"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BC5DEE4-1169-4C8D-9B99-322473627BCA}" type="slidenum">
              <a:rPr lang="it-IT"/>
              <a:pPr>
                <a:defRPr/>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8B1509B-7A91-443D-A6B8-42BDDCC10F00}"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950C7B8-637E-4351-81A7-B90D73F2BDA9}" type="slidenum">
              <a:rPr lang="it-IT"/>
              <a:pPr>
                <a:defRPr/>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E80A96CC-CED7-476B-B4A3-4B06E3679CF0}"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52114D9-5020-4823-93F2-9D0E0D34DD82}" type="slidenum">
              <a:rPr lang="it-IT"/>
              <a:pPr>
                <a:defRPr/>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E292EE5-BB54-49D7-B9F9-43A0BF9F9461}"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B9F83BF-7EDE-4BD7-A1C4-E6E8ABA1D34A}" type="slidenum">
              <a:rPr lang="it-IT"/>
              <a:pPr>
                <a:defRPr/>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2AD4308-170B-4256-B60F-5DD8E0E16D1E}"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1323125-C2F1-47B6-9B92-B4C0B6912F86}" type="slidenum">
              <a:rPr lang="it-IT"/>
              <a:pPr>
                <a:defRPr/>
              </a:pPr>
              <a:t>‹N›</a:t>
            </a:fld>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51A5D663-E08B-49CB-8BA4-07A59ED9FDF8}" type="datetimeFigureOut">
              <a:rPr lang="it-IT"/>
              <a:pPr>
                <a:defRPr/>
              </a:pPr>
              <a:t>12/03/2024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BE331DC-609E-455A-BA0E-E2C519DBD28E}" type="slidenum">
              <a:rPr lang="it-IT"/>
              <a:pPr>
                <a:defRPr/>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15AA8792-5626-4DF7-9C6E-B23CC3D53E9A}" type="datetimeFigureOut">
              <a:rPr lang="it-IT"/>
              <a:pPr>
                <a:defRPr/>
              </a:pPr>
              <a:t>12/03/2024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9413A71-2F7E-4F7E-95DC-A113A39ACF8D}" type="slidenum">
              <a:rPr lang="it-IT"/>
              <a:pPr>
                <a:defRPr/>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F331DE84-44FC-49A6-BDB6-A37A1D90BCC5}" type="datetimeFigureOut">
              <a:rPr lang="it-IT"/>
              <a:pPr>
                <a:defRPr/>
              </a:pPr>
              <a:t>12/03/2024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B5C425E4-680A-4A65-AF99-31122250FCB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BF9C9C0B-16D8-4A53-89F6-6132A3132DBF}" type="datetimeFigureOut">
              <a:rPr lang="fr-FR"/>
              <a:pPr>
                <a:defRPr/>
              </a:pPr>
              <a:t>12/03/2024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F36D11E-942F-421C-8386-8E1D9B435B78}" type="slidenum">
              <a:rPr lang="fr-CA"/>
              <a:pPr>
                <a:defRPr/>
              </a:pPr>
              <a:t>‹N›</a:t>
            </a:fld>
            <a:endParaRPr lang="fr-CA"/>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22D13A5-7775-4608-962F-55AB744DDF51}" type="datetimeFigureOut">
              <a:rPr lang="it-IT"/>
              <a:pPr>
                <a:defRPr/>
              </a:pPr>
              <a:t>12/03/2024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3759136B-E5E3-4827-BCA2-AB08C5758510}" type="slidenum">
              <a:rPr lang="it-IT"/>
              <a:pPr>
                <a:defRPr/>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1B74332-33C0-4EFF-BB3C-9ABEB5BCB1DD}" type="datetimeFigureOut">
              <a:rPr lang="it-IT"/>
              <a:pPr>
                <a:defRPr/>
              </a:pPr>
              <a:t>12/03/2024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394C764-C358-4A9D-8AC5-56749BD5C8D7}" type="slidenum">
              <a:rPr lang="it-IT"/>
              <a:pPr>
                <a:defRPr/>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5D84351-6FE6-4D69-B3C8-1763D4977F2F}" type="datetimeFigureOut">
              <a:rPr lang="it-IT"/>
              <a:pPr>
                <a:defRPr/>
              </a:pPr>
              <a:t>12/03/2024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3FFB8DE-EB01-43B9-B064-7A6047B4992E}" type="slidenum">
              <a:rPr lang="it-IT"/>
              <a:pPr>
                <a:defRPr/>
              </a:pPr>
              <a:t>‹N›</a:t>
            </a:fld>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51DDC19-059B-4A7B-99F4-B4657EB89AE5}"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992B674-B2A4-4B4D-A083-C55E06908E48}" type="slidenum">
              <a:rPr lang="it-IT"/>
              <a:pPr>
                <a:defRPr/>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A90A8DA-D1B2-4004-8746-5CBC7AD42DA8}" type="datetimeFigureOut">
              <a:rPr lang="it-IT"/>
              <a:pPr>
                <a:defRPr/>
              </a:pPr>
              <a:t>12/03/2024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1948022-8006-4B62-9999-DC56C4ED3603}" type="slidenum">
              <a:rPr lang="it-IT"/>
              <a:pPr>
                <a:defRPr/>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84DA60F-7A8A-4D7E-9BE1-93C351C8907B}" type="datetimeFigureOut">
              <a:rPr lang="it-IT"/>
              <a:pPr>
                <a:defRPr/>
              </a:pPr>
              <a:t>12/03/2024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94B88092-5896-41CB-A17D-CD3972FDB004}"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244CC80E-D1C7-4B43-9C20-11F44EC9A814}" type="datetimeFigureOut">
              <a:rPr lang="fr-FR"/>
              <a:pPr>
                <a:defRPr/>
              </a:pPr>
              <a:t>12/03/2024</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A8D3F948-CAE6-409F-B71E-35088086E4B3}" type="slidenum">
              <a:rPr lang="fr-CA"/>
              <a:pPr>
                <a:defRPr/>
              </a:pPr>
              <a:t>‹N›</a:t>
            </a:fld>
            <a:endParaRPr lang="fr-CA"/>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FD0165D4-DDD0-47A4-8D0C-F3EE898503CF}" type="datetimeFigureOut">
              <a:rPr lang="fr-FR"/>
              <a:pPr>
                <a:defRPr/>
              </a:pPr>
              <a:t>12/03/2024</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57ADC16E-16BF-49A9-AF91-6CDC0146243F}" type="slidenum">
              <a:rPr lang="fr-CA"/>
              <a:pPr>
                <a:defRPr/>
              </a:pPr>
              <a:t>‹N›</a:t>
            </a:fld>
            <a:endParaRPr lang="fr-CA"/>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682ED66-34C9-49BF-B459-181419A84E33}" type="datetimeFigureOut">
              <a:rPr lang="fr-FR"/>
              <a:pPr>
                <a:defRPr/>
              </a:pPr>
              <a:t>12/03/2024</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E6F061DE-D90E-4184-A1E0-9A5CC3EE42CF}" type="slidenum">
              <a:rPr lang="fr-CA"/>
              <a:pPr>
                <a:defRPr/>
              </a:pPr>
              <a:t>‹N›</a:t>
            </a:fld>
            <a:endParaRPr lang="fr-CA"/>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7B73B04-3BD0-49D8-852F-0CDB2CDAA70C}" type="datetimeFigureOut">
              <a:rPr lang="fr-FR"/>
              <a:pPr>
                <a:defRPr/>
              </a:pPr>
              <a:t>12/03/2024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96AE541-D83E-4E13-B43D-4A9D16BB376B}" type="slidenum">
              <a:rPr lang="fr-CA"/>
              <a:pPr>
                <a:defRPr/>
              </a:pPr>
              <a:t>‹N›</a:t>
            </a:fld>
            <a:endParaRPr lang="fr-CA"/>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CC685B1-DFCD-443A-86BE-D12026B6C351}" type="datetimeFigureOut">
              <a:rPr lang="fr-FR"/>
              <a:pPr>
                <a:defRPr/>
              </a:pPr>
              <a:t>12/03/2024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262EB76-7A8B-45E2-A89A-B5D58119FF12}" type="slidenum">
              <a:rPr lang="fr-CA"/>
              <a:pPr>
                <a:defRPr/>
              </a:pPr>
              <a:t>‹N›</a:t>
            </a:fld>
            <a:endParaRPr lang="fr-CA"/>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F8E2CC7-A405-426C-A95E-BE480C76DDA3}" type="datetimeFigureOut">
              <a:rPr lang="fr-FR"/>
              <a:pPr>
                <a:defRPr/>
              </a:pPr>
              <a:t>12/03/2024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389F3B6-415E-4FF7-9D0D-ACB94BE8D512}"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0B29CA-E10E-4768-8832-36C132D39032}" type="datetimeFigureOut">
              <a:rPr lang="it-IT"/>
              <a:pPr>
                <a:defRPr/>
              </a:pPr>
              <a:t>12/03/2024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1DDC6A8-D29A-47C3-B819-D77A7BA14F1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9DF2C3E-BA71-456E-8B72-246A5C744A7C}" type="datetimeFigureOut">
              <a:rPr lang="it-IT"/>
              <a:pPr>
                <a:defRPr/>
              </a:pPr>
              <a:t>12/03/2024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7F0CEFF-31A8-47E0-B33F-C98069672FA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0C0E1BD-8DCA-470F-A07F-CEFC3DA27DF7}" type="datetimeFigureOut">
              <a:rPr lang="it-IT"/>
              <a:pPr>
                <a:defRPr/>
              </a:pPr>
              <a:t>12/03/2024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0588353-C23E-42FE-B64C-6C79AB70062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ink.springer.com/article/10.1007/s11695-022-06304-5" TargetMode="External"/><Relationship Id="rId2" Type="http://schemas.openxmlformats.org/officeDocument/2006/relationships/hyperlink" Target="https://link.springer.com/journal/1169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323850" y="333202"/>
            <a:ext cx="8229600" cy="1871662"/>
          </a:xfrm>
        </p:spPr>
        <p:txBody>
          <a:bodyPr/>
          <a:lstStyle/>
          <a:p>
            <a:pPr eaLnBrk="1" hangingPunct="1"/>
            <a:r>
              <a:rPr lang="en-US" sz="2400" b="1" dirty="0" smtClean="0">
                <a:solidFill>
                  <a:schemeClr val="bg1"/>
                </a:solidFill>
              </a:rPr>
              <a:t>C)</a:t>
            </a:r>
            <a:r>
              <a:rPr lang="en-US" sz="2800" b="1" dirty="0" smtClean="0">
                <a:solidFill>
                  <a:schemeClr val="bg1"/>
                </a:solidFill>
              </a:rPr>
              <a:t/>
            </a:r>
            <a:br>
              <a:rPr lang="en-US" sz="2800" b="1" dirty="0" smtClean="0">
                <a:solidFill>
                  <a:schemeClr val="bg1"/>
                </a:solidFill>
              </a:rPr>
            </a:br>
            <a:endParaRPr lang="it-IT" sz="2800" dirty="0" smtClean="0"/>
          </a:p>
        </p:txBody>
      </p:sp>
      <p:sp>
        <p:nvSpPr>
          <p:cNvPr id="5123" name="Segnaposto contenuto 2"/>
          <p:cNvSpPr>
            <a:spLocks noGrp="1"/>
          </p:cNvSpPr>
          <p:nvPr>
            <p:ph idx="1"/>
          </p:nvPr>
        </p:nvSpPr>
        <p:spPr>
          <a:xfrm>
            <a:off x="323528" y="548680"/>
            <a:ext cx="8229600" cy="4958011"/>
          </a:xfrm>
        </p:spPr>
        <p:txBody>
          <a:bodyPr/>
          <a:lstStyle/>
          <a:p>
            <a:pPr eaLnBrk="1" hangingPunct="1">
              <a:buFont typeface="Arial" charset="0"/>
              <a:buNone/>
            </a:pPr>
            <a:r>
              <a:rPr lang="it-IT" b="1" dirty="0" smtClean="0">
                <a:solidFill>
                  <a:srgbClr val="00B0F0"/>
                </a:solidFill>
              </a:rPr>
              <a:t> </a:t>
            </a:r>
            <a:r>
              <a:rPr lang="it-IT" sz="2000" b="1" dirty="0" smtClean="0">
                <a:solidFill>
                  <a:srgbClr val="00B0F0"/>
                </a:solidFill>
              </a:rPr>
              <a:t>  </a:t>
            </a:r>
          </a:p>
          <a:p>
            <a:pPr eaLnBrk="1" hangingPunct="1">
              <a:buFont typeface="Arial" charset="0"/>
              <a:buNone/>
            </a:pPr>
            <a:r>
              <a:rPr lang="it-IT" sz="3600" b="1" dirty="0" smtClean="0">
                <a:solidFill>
                  <a:srgbClr val="00B0F0"/>
                </a:solidFill>
              </a:rPr>
              <a:t>TECNICAL  and </a:t>
            </a:r>
            <a:r>
              <a:rPr lang="it-IT" sz="2800" b="1" dirty="0" smtClean="0">
                <a:solidFill>
                  <a:srgbClr val="00B0F0"/>
                </a:solidFill>
              </a:rPr>
              <a:t> </a:t>
            </a:r>
            <a:r>
              <a:rPr lang="it-IT" b="1" dirty="0" smtClean="0">
                <a:solidFill>
                  <a:srgbClr val="00B0F0"/>
                </a:solidFill>
              </a:rPr>
              <a:t>RESULTS OF 1283 PATIENS</a:t>
            </a:r>
          </a:p>
          <a:p>
            <a:pPr eaLnBrk="1" hangingPunct="1">
              <a:buFont typeface="Arial" charset="0"/>
              <a:buNone/>
            </a:pPr>
            <a:r>
              <a:rPr lang="it-IT" b="1" dirty="0" smtClean="0">
                <a:solidFill>
                  <a:srgbClr val="00B0F0"/>
                </a:solidFill>
              </a:rPr>
              <a:t>     at METABOLIC  ASPECTS 12 </a:t>
            </a:r>
            <a:r>
              <a:rPr lang="it-IT" b="1" dirty="0" err="1" smtClean="0">
                <a:solidFill>
                  <a:srgbClr val="00B0F0"/>
                </a:solidFill>
              </a:rPr>
              <a:t>years</a:t>
            </a:r>
            <a:r>
              <a:rPr lang="it-IT" b="1" dirty="0" smtClean="0">
                <a:solidFill>
                  <a:srgbClr val="00B0F0"/>
                </a:solidFill>
              </a:rPr>
              <a:t> </a:t>
            </a:r>
            <a:r>
              <a:rPr lang="it-IT" b="1" dirty="0" err="1" smtClean="0">
                <a:solidFill>
                  <a:srgbClr val="00B0F0"/>
                </a:solidFill>
              </a:rPr>
              <a:t>revision</a:t>
            </a:r>
            <a:endParaRPr lang="it-IT" b="1" dirty="0" smtClean="0">
              <a:solidFill>
                <a:srgbClr val="00B0F0"/>
              </a:solidFill>
            </a:endParaRPr>
          </a:p>
          <a:p>
            <a:pPr eaLnBrk="1" hangingPunct="1">
              <a:buFont typeface="Arial" charset="0"/>
              <a:buNone/>
            </a:pPr>
            <a:r>
              <a:rPr lang="it-IT" b="1" dirty="0" smtClean="0">
                <a:solidFill>
                  <a:srgbClr val="00B0F0"/>
                </a:solidFill>
              </a:rPr>
              <a:t>     </a:t>
            </a:r>
            <a:endParaRPr lang="it-IT" sz="2800" b="1" dirty="0" smtClean="0">
              <a:solidFill>
                <a:srgbClr val="00B0F0"/>
              </a:solidFill>
            </a:endParaRPr>
          </a:p>
          <a:p>
            <a:pPr eaLnBrk="1" hangingPunct="1">
              <a:buNone/>
            </a:pPr>
            <a:r>
              <a:rPr lang="it-IT" sz="2800" b="1" dirty="0" smtClean="0">
                <a:solidFill>
                  <a:srgbClr val="7030A0"/>
                </a:solidFill>
              </a:rPr>
              <a:t>      G. Lesti</a:t>
            </a:r>
            <a:endParaRPr lang="it-IT" sz="2800" dirty="0" smtClean="0">
              <a:solidFill>
                <a:srgbClr val="7030A0"/>
              </a:solidFill>
            </a:endParaRPr>
          </a:p>
          <a:p>
            <a:pPr eaLnBrk="1" hangingPunct="1">
              <a:buFont typeface="Arial" charset="0"/>
              <a:buNone/>
            </a:pPr>
            <a:r>
              <a:rPr lang="it-IT" sz="1800" b="1" dirty="0" smtClean="0">
                <a:solidFill>
                  <a:srgbClr val="7030A0"/>
                </a:solidFill>
              </a:rPr>
              <a:t>          EUROPEAN PATENT n. 3030202</a:t>
            </a:r>
          </a:p>
          <a:p>
            <a:pPr eaLnBrk="1" hangingPunct="1">
              <a:buFont typeface="Arial" charset="0"/>
              <a:buNone/>
            </a:pPr>
            <a:r>
              <a:rPr lang="it-IT" sz="1800" b="1" dirty="0" smtClean="0">
                <a:solidFill>
                  <a:srgbClr val="7030A0"/>
                </a:solidFill>
              </a:rPr>
              <a:t>          USA REGISTERED      n  BX3609R/REPH/</a:t>
            </a:r>
            <a:r>
              <a:rPr lang="it-IT" sz="1800" b="1" dirty="0" err="1" smtClean="0">
                <a:solidFill>
                  <a:srgbClr val="7030A0"/>
                </a:solidFill>
              </a:rPr>
              <a:t>rrr</a:t>
            </a:r>
            <a:endParaRPr lang="it-IT" sz="1800" b="1" dirty="0" smtClean="0">
              <a:solidFill>
                <a:srgbClr val="7030A0"/>
              </a:solidFill>
            </a:endParaRPr>
          </a:p>
          <a:p>
            <a:pPr eaLnBrk="1" hangingPunct="1">
              <a:buFont typeface="Arial" charset="0"/>
              <a:buNone/>
            </a:pPr>
            <a:r>
              <a:rPr lang="it-IT" sz="1800" b="1" dirty="0" smtClean="0">
                <a:solidFill>
                  <a:srgbClr val="7030A0"/>
                </a:solidFill>
              </a:rPr>
              <a:t>         </a:t>
            </a:r>
            <a:r>
              <a:rPr lang="it-IT" sz="2000" b="1" dirty="0" smtClean="0">
                <a:solidFill>
                  <a:srgbClr val="7030A0"/>
                </a:solidFill>
              </a:rPr>
              <a:t>OBESITY  SURGERY </a:t>
            </a:r>
            <a:r>
              <a:rPr lang="it-IT" sz="1800" dirty="0" smtClean="0">
                <a:solidFill>
                  <a:srgbClr val="7030A0"/>
                </a:solidFill>
              </a:rPr>
              <a:t>:</a:t>
            </a:r>
            <a:r>
              <a:rPr lang="it-IT" sz="1800" b="1" dirty="0" smtClean="0">
                <a:solidFill>
                  <a:srgbClr val="7030A0"/>
                </a:solidFill>
              </a:rPr>
              <a:t>vol.28 ,</a:t>
            </a:r>
            <a:r>
              <a:rPr lang="it-IT" sz="1800" b="1" dirty="0" err="1" smtClean="0">
                <a:solidFill>
                  <a:srgbClr val="7030A0"/>
                </a:solidFill>
              </a:rPr>
              <a:t>Issue</a:t>
            </a:r>
            <a:r>
              <a:rPr lang="it-IT" sz="1800" b="1" dirty="0" smtClean="0">
                <a:solidFill>
                  <a:srgbClr val="7030A0"/>
                </a:solidFill>
              </a:rPr>
              <a:t> 9 </a:t>
            </a:r>
            <a:r>
              <a:rPr lang="it-IT" sz="1800" b="1" dirty="0" err="1" smtClean="0">
                <a:solidFill>
                  <a:srgbClr val="7030A0"/>
                </a:solidFill>
              </a:rPr>
              <a:t>September</a:t>
            </a:r>
            <a:r>
              <a:rPr lang="it-IT" sz="1800" b="1" dirty="0" smtClean="0">
                <a:solidFill>
                  <a:srgbClr val="7030A0"/>
                </a:solidFill>
              </a:rPr>
              <a:t> 2018</a:t>
            </a:r>
          </a:p>
          <a:p>
            <a:pPr eaLnBrk="1" hangingPunct="1">
              <a:buFont typeface="Arial" charset="0"/>
              <a:buNone/>
            </a:pPr>
            <a:r>
              <a:rPr lang="it-IT" sz="1800" b="1" dirty="0" smtClean="0">
                <a:solidFill>
                  <a:srgbClr val="7030A0"/>
                </a:solidFill>
              </a:rPr>
              <a:t>         VIDEO </a:t>
            </a:r>
            <a:r>
              <a:rPr lang="it-IT" sz="1800" b="1" dirty="0" err="1" smtClean="0">
                <a:solidFill>
                  <a:srgbClr val="7030A0"/>
                </a:solidFill>
              </a:rPr>
              <a:t>Accepted</a:t>
            </a:r>
            <a:r>
              <a:rPr lang="it-IT" sz="1800" b="1" dirty="0" smtClean="0">
                <a:solidFill>
                  <a:srgbClr val="7030A0"/>
                </a:solidFill>
              </a:rPr>
              <a:t>  </a:t>
            </a:r>
            <a:r>
              <a:rPr lang="it-IT" sz="1800" b="1" dirty="0" err="1" smtClean="0">
                <a:solidFill>
                  <a:srgbClr val="7030A0"/>
                </a:solidFill>
              </a:rPr>
              <a:t>by</a:t>
            </a:r>
            <a:r>
              <a:rPr lang="it-IT" sz="1800" b="1" dirty="0" smtClean="0">
                <a:solidFill>
                  <a:srgbClr val="7030A0"/>
                </a:solidFill>
              </a:rPr>
              <a:t> OBESITY SURGERY  </a:t>
            </a:r>
            <a:r>
              <a:rPr lang="it-IT" sz="1800" b="1" dirty="0" err="1" smtClean="0">
                <a:solidFill>
                  <a:srgbClr val="7030A0"/>
                </a:solidFill>
              </a:rPr>
              <a:t>April</a:t>
            </a:r>
            <a:r>
              <a:rPr lang="it-IT" sz="1800" b="1" dirty="0" smtClean="0">
                <a:solidFill>
                  <a:srgbClr val="7030A0"/>
                </a:solidFill>
              </a:rPr>
              <a:t>  2021</a:t>
            </a:r>
            <a:endParaRPr lang="it-IT" sz="1800" dirty="0" smtClean="0">
              <a:solidFill>
                <a:srgbClr val="7030A0"/>
              </a:solidFill>
            </a:endParaRPr>
          </a:p>
          <a:p>
            <a:pPr eaLnBrk="1" hangingPunct="1"/>
            <a:endParaRPr lang="it-IT" b="1" dirty="0" smtClean="0"/>
          </a:p>
          <a:p>
            <a:pPr eaLnBrk="1" hangingPunct="1"/>
            <a:endParaRPr lang="it-IT" b="1" dirty="0" smtClean="0"/>
          </a:p>
          <a:p>
            <a:pPr eaLnBrk="1" hangingPunct="1">
              <a:buFont typeface="Arial" charset="0"/>
              <a:buNone/>
            </a:pPr>
            <a:endParaRPr lang="it-IT" b="1" dirty="0" smtClean="0"/>
          </a:p>
          <a:p>
            <a:pPr eaLnBrk="1" hangingPunct="1"/>
            <a:r>
              <a:rPr lang="it-IT" dirty="0" smtClean="0"/>
              <a:t>  </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pc\Desktop\PASTORE_ANNA CHIARA_171124083040_V0001_004_Moment.jpg"/>
          <p:cNvPicPr>
            <a:picLocks noGrp="1" noChangeAspect="1" noChangeArrowheads="1"/>
          </p:cNvPicPr>
          <p:nvPr>
            <p:ph sz="half" idx="2"/>
          </p:nvPr>
        </p:nvPicPr>
        <p:blipFill>
          <a:blip r:embed="rId2" cstate="print"/>
          <a:srcRect l="12418" r="12543"/>
          <a:stretch>
            <a:fillRect/>
          </a:stretch>
        </p:blipFill>
        <p:spPr>
          <a:xfrm>
            <a:off x="3995738" y="1441450"/>
            <a:ext cx="4765675" cy="3571875"/>
          </a:xfrm>
        </p:spPr>
      </p:pic>
      <p:sp>
        <p:nvSpPr>
          <p:cNvPr id="8" name="Titolo 1"/>
          <p:cNvSpPr txBox="1">
            <a:spLocks/>
          </p:cNvSpPr>
          <p:nvPr/>
        </p:nvSpPr>
        <p:spPr>
          <a:xfrm>
            <a:off x="142875" y="0"/>
            <a:ext cx="8858250" cy="1071563"/>
          </a:xfrm>
          <a:prstGeom prst="rect">
            <a:avLst/>
          </a:prstGeom>
        </p:spPr>
        <p:txBody>
          <a:bodyPr anchor="ctr"/>
          <a:lstStyle/>
          <a:p>
            <a:pPr algn="ctr" fontAlgn="auto">
              <a:spcAft>
                <a:spcPts val="0"/>
              </a:spcAft>
              <a:defRPr/>
            </a:pPr>
            <a:endParaRPr lang="it-IT" sz="2400" dirty="0">
              <a:ln w="6350">
                <a:solidFill>
                  <a:schemeClr val="accent1">
                    <a:shade val="43000"/>
                  </a:schemeClr>
                </a:solidFill>
              </a:ln>
              <a:solidFill>
                <a:schemeClr val="accent1">
                  <a:lumMod val="20000"/>
                  <a:lumOff val="80000"/>
                </a:schemeClr>
              </a:solidFill>
              <a:effectLst>
                <a:outerShdw blurRad="38100" dist="38100" dir="2700000" algn="tl">
                  <a:srgbClr val="000000">
                    <a:alpha val="43137"/>
                  </a:srgbClr>
                </a:outerShdw>
              </a:effectLst>
              <a:latin typeface="+mj-lt"/>
              <a:ea typeface="+mj-ea"/>
              <a:cs typeface="+mj-cs"/>
            </a:endParaRPr>
          </a:p>
        </p:txBody>
      </p:sp>
      <p:pic>
        <p:nvPicPr>
          <p:cNvPr id="13316" name="Picture 2" descr="C:\Users\pc\Desktop\DCB definitivo.jpg"/>
          <p:cNvPicPr>
            <a:picLocks noChangeAspect="1" noChangeArrowheads="1"/>
          </p:cNvPicPr>
          <p:nvPr/>
        </p:nvPicPr>
        <p:blipFill>
          <a:blip r:embed="rId3" cstate="print"/>
          <a:srcRect l="8926" r="9758"/>
          <a:stretch>
            <a:fillRect/>
          </a:stretch>
        </p:blipFill>
        <p:spPr bwMode="auto">
          <a:xfrm>
            <a:off x="107950" y="1490663"/>
            <a:ext cx="3786188" cy="5322887"/>
          </a:xfrm>
          <a:prstGeom prst="rect">
            <a:avLst/>
          </a:prstGeom>
          <a:noFill/>
          <a:ln w="9525">
            <a:noFill/>
            <a:miter lim="800000"/>
            <a:headEnd/>
            <a:tailEnd/>
          </a:ln>
        </p:spPr>
      </p:pic>
      <p:sp>
        <p:nvSpPr>
          <p:cNvPr id="10" name="Rettangolo 4"/>
          <p:cNvSpPr>
            <a:spLocks noChangeArrowheads="1"/>
          </p:cNvSpPr>
          <p:nvPr/>
        </p:nvSpPr>
        <p:spPr bwMode="auto">
          <a:xfrm>
            <a:off x="3857625" y="4929188"/>
            <a:ext cx="5286375" cy="1816100"/>
          </a:xfrm>
          <a:prstGeom prst="rect">
            <a:avLst/>
          </a:prstGeom>
          <a:noFill/>
          <a:ln w="9525">
            <a:noFill/>
            <a:miter lim="800000"/>
            <a:headEnd/>
            <a:tailEnd/>
          </a:ln>
        </p:spPr>
        <p:txBody>
          <a:bodyPr>
            <a:spAutoFit/>
          </a:bodyPr>
          <a:lstStyle/>
          <a:p>
            <a:pPr>
              <a:defRPr/>
            </a:pPr>
            <a:r>
              <a:rPr lang="it-IT" sz="1600" dirty="0">
                <a:latin typeface="+mj-lt"/>
                <a:ea typeface="+mj-ea"/>
                <a:cs typeface="+mj-cs"/>
              </a:rPr>
              <a:t>The </a:t>
            </a:r>
            <a:r>
              <a:rPr lang="it-IT" sz="1600" dirty="0" err="1">
                <a:latin typeface="+mj-lt"/>
                <a:ea typeface="+mj-ea"/>
                <a:cs typeface="+mj-cs"/>
              </a:rPr>
              <a:t>food</a:t>
            </a:r>
            <a:r>
              <a:rPr lang="it-IT" sz="1600" dirty="0">
                <a:latin typeface="+mj-lt"/>
                <a:ea typeface="+mj-ea"/>
                <a:cs typeface="+mj-cs"/>
              </a:rPr>
              <a:t> </a:t>
            </a:r>
            <a:r>
              <a:rPr lang="it-IT" sz="1600" dirty="0" err="1">
                <a:latin typeface="+mj-lt"/>
                <a:ea typeface="+mj-ea"/>
                <a:cs typeface="+mj-cs"/>
              </a:rPr>
              <a:t>doesn</a:t>
            </a:r>
            <a:r>
              <a:rPr lang="it-IT" sz="1600" dirty="0">
                <a:latin typeface="+mj-lt"/>
                <a:ea typeface="+mj-ea"/>
                <a:cs typeface="+mj-cs"/>
              </a:rPr>
              <a:t>’t pass </a:t>
            </a:r>
            <a:r>
              <a:rPr lang="it-IT" sz="1600" dirty="0" err="1">
                <a:latin typeface="+mj-lt"/>
                <a:ea typeface="+mj-ea"/>
                <a:cs typeface="+mj-cs"/>
              </a:rPr>
              <a:t>through</a:t>
            </a:r>
            <a:r>
              <a:rPr lang="it-IT" sz="1600" dirty="0">
                <a:latin typeface="+mj-lt"/>
                <a:ea typeface="+mj-ea"/>
                <a:cs typeface="+mj-cs"/>
              </a:rPr>
              <a:t> the </a:t>
            </a:r>
            <a:r>
              <a:rPr lang="it-IT" sz="1600" dirty="0" err="1">
                <a:latin typeface="+mj-lt"/>
                <a:ea typeface="+mj-ea"/>
                <a:cs typeface="+mj-cs"/>
              </a:rPr>
              <a:t>duodenum</a:t>
            </a:r>
            <a:r>
              <a:rPr lang="it-IT" sz="1600" dirty="0">
                <a:latin typeface="+mj-lt"/>
                <a:ea typeface="+mj-ea"/>
                <a:cs typeface="+mj-cs"/>
              </a:rPr>
              <a:t> and the first part </a:t>
            </a:r>
            <a:r>
              <a:rPr lang="it-IT" sz="1600" dirty="0" err="1">
                <a:latin typeface="+mj-lt"/>
                <a:ea typeface="+mj-ea"/>
                <a:cs typeface="+mj-cs"/>
              </a:rPr>
              <a:t>of</a:t>
            </a:r>
            <a:r>
              <a:rPr lang="it-IT" sz="1600" dirty="0">
                <a:latin typeface="+mj-lt"/>
                <a:ea typeface="+mj-ea"/>
                <a:cs typeface="+mj-cs"/>
              </a:rPr>
              <a:t>  </a:t>
            </a:r>
            <a:r>
              <a:rPr lang="it-IT" sz="1600" dirty="0" err="1">
                <a:latin typeface="+mj-lt"/>
                <a:ea typeface="+mj-ea"/>
                <a:cs typeface="+mj-cs"/>
              </a:rPr>
              <a:t>Jujunum</a:t>
            </a:r>
            <a:r>
              <a:rPr lang="it-IT" sz="1600" dirty="0">
                <a:latin typeface="+mj-lt"/>
                <a:ea typeface="+mj-ea"/>
                <a:cs typeface="+mj-cs"/>
              </a:rPr>
              <a:t> (Rubino </a:t>
            </a:r>
            <a:r>
              <a:rPr lang="it-IT" sz="1600" dirty="0" err="1">
                <a:latin typeface="+mj-lt"/>
                <a:ea typeface="+mj-ea"/>
                <a:cs typeface="+mj-cs"/>
              </a:rPr>
              <a:t>Theory</a:t>
            </a:r>
            <a:r>
              <a:rPr lang="it-IT" sz="1600" dirty="0">
                <a:latin typeface="+mj-lt"/>
                <a:ea typeface="+mj-ea"/>
                <a:cs typeface="+mj-cs"/>
              </a:rPr>
              <a:t>)</a:t>
            </a:r>
          </a:p>
          <a:p>
            <a:pPr>
              <a:defRPr/>
            </a:pPr>
            <a:endParaRPr lang="it-IT" sz="800" dirty="0">
              <a:latin typeface="+mj-lt"/>
              <a:ea typeface="+mj-ea"/>
              <a:cs typeface="+mj-cs"/>
            </a:endParaRPr>
          </a:p>
          <a:p>
            <a:pPr>
              <a:defRPr/>
            </a:pPr>
            <a:r>
              <a:rPr lang="it-IT" sz="1600" dirty="0">
                <a:latin typeface="+mj-lt"/>
                <a:ea typeface="+mj-ea"/>
                <a:cs typeface="+mj-cs"/>
              </a:rPr>
              <a:t>The </a:t>
            </a:r>
            <a:r>
              <a:rPr lang="it-IT" sz="1600" dirty="0" err="1">
                <a:latin typeface="+mj-lt"/>
                <a:ea typeface="+mj-ea"/>
                <a:cs typeface="+mj-cs"/>
              </a:rPr>
              <a:t>food</a:t>
            </a:r>
            <a:r>
              <a:rPr lang="it-IT" sz="1600" dirty="0">
                <a:latin typeface="+mj-lt"/>
                <a:ea typeface="+mj-ea"/>
                <a:cs typeface="+mj-cs"/>
              </a:rPr>
              <a:t> </a:t>
            </a:r>
            <a:r>
              <a:rPr lang="it-IT" sz="1600" dirty="0" err="1">
                <a:latin typeface="+mj-lt"/>
                <a:ea typeface="+mj-ea"/>
                <a:cs typeface="+mj-cs"/>
              </a:rPr>
              <a:t>meets</a:t>
            </a:r>
            <a:r>
              <a:rPr lang="it-IT" sz="1600" dirty="0">
                <a:latin typeface="+mj-lt"/>
                <a:ea typeface="+mj-ea"/>
                <a:cs typeface="+mj-cs"/>
              </a:rPr>
              <a:t> the bile in the first part </a:t>
            </a:r>
            <a:r>
              <a:rPr lang="it-IT" sz="1600" dirty="0" err="1">
                <a:latin typeface="+mj-lt"/>
                <a:ea typeface="+mj-ea"/>
                <a:cs typeface="+mj-cs"/>
              </a:rPr>
              <a:t>of</a:t>
            </a:r>
            <a:r>
              <a:rPr lang="it-IT" sz="1600" dirty="0">
                <a:latin typeface="+mj-lt"/>
                <a:ea typeface="+mj-ea"/>
                <a:cs typeface="+mj-cs"/>
              </a:rPr>
              <a:t> </a:t>
            </a:r>
            <a:r>
              <a:rPr lang="it-IT" sz="1600" dirty="0" err="1">
                <a:latin typeface="+mj-lt"/>
                <a:ea typeface="+mj-ea"/>
                <a:cs typeface="+mj-cs"/>
              </a:rPr>
              <a:t>ileum</a:t>
            </a:r>
            <a:r>
              <a:rPr lang="it-IT" sz="1600" dirty="0">
                <a:latin typeface="+mj-lt"/>
                <a:ea typeface="+mj-ea"/>
                <a:cs typeface="+mj-cs"/>
              </a:rPr>
              <a:t> or in the last part </a:t>
            </a:r>
            <a:r>
              <a:rPr lang="it-IT" sz="1600" dirty="0" err="1">
                <a:latin typeface="+mj-lt"/>
                <a:ea typeface="+mj-ea"/>
                <a:cs typeface="+mj-cs"/>
              </a:rPr>
              <a:t>of</a:t>
            </a:r>
            <a:r>
              <a:rPr lang="it-IT" sz="1600" dirty="0">
                <a:latin typeface="+mj-lt"/>
                <a:ea typeface="+mj-ea"/>
                <a:cs typeface="+mj-cs"/>
              </a:rPr>
              <a:t> the </a:t>
            </a:r>
            <a:r>
              <a:rPr lang="it-IT" sz="1600" dirty="0" err="1">
                <a:latin typeface="+mj-lt"/>
                <a:ea typeface="+mj-ea"/>
                <a:cs typeface="+mj-cs"/>
              </a:rPr>
              <a:t>Jujiunum</a:t>
            </a:r>
            <a:r>
              <a:rPr lang="it-IT" sz="1600" dirty="0">
                <a:latin typeface="+mj-lt"/>
                <a:ea typeface="+mj-ea"/>
                <a:cs typeface="+mj-cs"/>
              </a:rPr>
              <a:t>?</a:t>
            </a:r>
          </a:p>
          <a:p>
            <a:pPr>
              <a:defRPr/>
            </a:pPr>
            <a:endParaRPr lang="it-IT" sz="800" dirty="0">
              <a:latin typeface="+mj-lt"/>
              <a:ea typeface="+mj-ea"/>
              <a:cs typeface="+mj-cs"/>
            </a:endParaRPr>
          </a:p>
          <a:p>
            <a:pPr>
              <a:defRPr/>
            </a:pPr>
            <a:r>
              <a:rPr lang="it-IT" sz="1600" dirty="0" err="1">
                <a:latin typeface="+mj-lt"/>
                <a:ea typeface="+mj-ea"/>
                <a:cs typeface="+mj-cs"/>
              </a:rPr>
              <a:t>This</a:t>
            </a:r>
            <a:r>
              <a:rPr lang="it-IT" sz="1600" dirty="0">
                <a:latin typeface="+mj-lt"/>
                <a:ea typeface="+mj-ea"/>
                <a:cs typeface="+mj-cs"/>
              </a:rPr>
              <a:t>  </a:t>
            </a:r>
            <a:r>
              <a:rPr lang="it-IT" sz="1600" dirty="0" err="1">
                <a:latin typeface="+mj-lt"/>
                <a:ea typeface="+mj-ea"/>
                <a:cs typeface="+mj-cs"/>
              </a:rPr>
              <a:t>gastric</a:t>
            </a:r>
            <a:r>
              <a:rPr lang="it-IT" sz="1600" dirty="0">
                <a:latin typeface="+mj-lt"/>
                <a:ea typeface="+mj-ea"/>
                <a:cs typeface="+mj-cs"/>
              </a:rPr>
              <a:t> bypass </a:t>
            </a:r>
            <a:r>
              <a:rPr lang="it-IT" sz="1600" dirty="0" err="1">
                <a:latin typeface="+mj-lt"/>
                <a:ea typeface="+mj-ea"/>
                <a:cs typeface="+mj-cs"/>
              </a:rPr>
              <a:t>is</a:t>
            </a:r>
            <a:r>
              <a:rPr lang="it-IT" sz="1600" dirty="0">
                <a:latin typeface="+mj-lt"/>
                <a:ea typeface="+mj-ea"/>
                <a:cs typeface="+mj-cs"/>
              </a:rPr>
              <a:t> in </a:t>
            </a:r>
            <a:r>
              <a:rPr lang="it-IT" sz="1600" dirty="0" err="1">
                <a:latin typeface="+mj-lt"/>
                <a:ea typeface="+mj-ea"/>
                <a:cs typeface="+mj-cs"/>
              </a:rPr>
              <a:t>line</a:t>
            </a:r>
            <a:r>
              <a:rPr lang="it-IT" sz="1600" dirty="0">
                <a:latin typeface="+mj-lt"/>
                <a:ea typeface="+mj-ea"/>
                <a:cs typeface="+mj-cs"/>
              </a:rPr>
              <a:t> </a:t>
            </a:r>
            <a:r>
              <a:rPr lang="it-IT" sz="1600" dirty="0" err="1">
                <a:latin typeface="+mj-lt"/>
                <a:ea typeface="+mj-ea"/>
                <a:cs typeface="+mj-cs"/>
              </a:rPr>
              <a:t>with</a:t>
            </a:r>
            <a:r>
              <a:rPr lang="it-IT" sz="1600" dirty="0">
                <a:latin typeface="+mj-lt"/>
                <a:ea typeface="+mj-ea"/>
                <a:cs typeface="+mj-cs"/>
              </a:rPr>
              <a:t> the </a:t>
            </a:r>
            <a:r>
              <a:rPr lang="it-IT" sz="1600" dirty="0" err="1">
                <a:latin typeface="+mj-lt"/>
                <a:ea typeface="+mj-ea"/>
                <a:cs typeface="+mj-cs"/>
              </a:rPr>
              <a:t>fore</a:t>
            </a:r>
            <a:r>
              <a:rPr lang="it-IT" sz="1600" dirty="0">
                <a:latin typeface="+mj-lt"/>
                <a:ea typeface="+mj-ea"/>
                <a:cs typeface="+mj-cs"/>
              </a:rPr>
              <a:t> </a:t>
            </a:r>
            <a:r>
              <a:rPr lang="it-IT" sz="1600" dirty="0" err="1">
                <a:latin typeface="+mj-lt"/>
                <a:ea typeface="+mj-ea"/>
                <a:cs typeface="+mj-cs"/>
              </a:rPr>
              <a:t>gut</a:t>
            </a:r>
            <a:r>
              <a:rPr lang="it-IT" sz="1600" dirty="0">
                <a:latin typeface="+mj-lt"/>
                <a:ea typeface="+mj-ea"/>
                <a:cs typeface="+mj-cs"/>
              </a:rPr>
              <a:t> and </a:t>
            </a:r>
            <a:r>
              <a:rPr lang="it-IT" sz="1600" dirty="0" err="1">
                <a:latin typeface="+mj-lt"/>
                <a:ea typeface="+mj-ea"/>
                <a:cs typeface="+mj-cs"/>
              </a:rPr>
              <a:t>hind</a:t>
            </a:r>
            <a:r>
              <a:rPr lang="it-IT" sz="1600" dirty="0">
                <a:latin typeface="+mj-lt"/>
                <a:ea typeface="+mj-ea"/>
                <a:cs typeface="+mj-cs"/>
              </a:rPr>
              <a:t> </a:t>
            </a:r>
            <a:r>
              <a:rPr lang="it-IT" sz="1600" dirty="0" err="1">
                <a:latin typeface="+mj-lt"/>
                <a:ea typeface="+mj-ea"/>
                <a:cs typeface="+mj-cs"/>
              </a:rPr>
              <a:t>gut</a:t>
            </a:r>
            <a:r>
              <a:rPr lang="it-IT" sz="1600" dirty="0">
                <a:latin typeface="+mj-lt"/>
                <a:ea typeface="+mj-ea"/>
                <a:cs typeface="+mj-cs"/>
              </a:rPr>
              <a:t> </a:t>
            </a:r>
            <a:r>
              <a:rPr lang="it-IT" sz="1600" dirty="0" err="1">
                <a:latin typeface="+mj-lt"/>
                <a:ea typeface="+mj-ea"/>
                <a:cs typeface="+mj-cs"/>
              </a:rPr>
              <a:t>theory</a:t>
            </a:r>
            <a:r>
              <a:rPr lang="it-IT" sz="1600" dirty="0">
                <a:latin typeface="+mj-lt"/>
                <a:ea typeface="+mj-ea"/>
                <a:cs typeface="+mj-cs"/>
              </a:rPr>
              <a:t>.</a:t>
            </a:r>
          </a:p>
        </p:txBody>
      </p:sp>
      <p:sp>
        <p:nvSpPr>
          <p:cNvPr id="13318" name="Rettangolo 5"/>
          <p:cNvSpPr>
            <a:spLocks noChangeArrowheads="1"/>
          </p:cNvSpPr>
          <p:nvPr/>
        </p:nvSpPr>
        <p:spPr bwMode="auto">
          <a:xfrm>
            <a:off x="2286000" y="0"/>
            <a:ext cx="4572000" cy="369888"/>
          </a:xfrm>
          <a:prstGeom prst="rect">
            <a:avLst/>
          </a:prstGeom>
          <a:noFill/>
          <a:ln w="9525">
            <a:noFill/>
            <a:miter lim="800000"/>
            <a:headEnd/>
            <a:tailEnd/>
          </a:ln>
        </p:spPr>
        <p:txBody>
          <a:bodyPr>
            <a:spAutoFit/>
          </a:bodyPr>
          <a:lstStyle/>
          <a:p>
            <a:r>
              <a:rPr lang="en-US" b="1">
                <a:solidFill>
                  <a:schemeClr val="bg1"/>
                </a:solidFill>
              </a:rPr>
              <a:t>.</a:t>
            </a:r>
            <a:endParaRPr lang="it-IT"/>
          </a:p>
        </p:txBody>
      </p:sp>
      <p:sp>
        <p:nvSpPr>
          <p:cNvPr id="13319" name="Rettangolo 6"/>
          <p:cNvSpPr>
            <a:spLocks noChangeArrowheads="1"/>
          </p:cNvSpPr>
          <p:nvPr/>
        </p:nvSpPr>
        <p:spPr bwMode="auto">
          <a:xfrm>
            <a:off x="468313" y="0"/>
            <a:ext cx="7991475" cy="708025"/>
          </a:xfrm>
          <a:prstGeom prst="rect">
            <a:avLst/>
          </a:prstGeom>
          <a:noFill/>
          <a:ln w="9525">
            <a:noFill/>
            <a:miter lim="800000"/>
            <a:headEnd/>
            <a:tailEnd/>
          </a:ln>
        </p:spPr>
        <p:txBody>
          <a:bodyPr>
            <a:spAutoFit/>
          </a:bodyPr>
          <a:lstStyle/>
          <a:p>
            <a:r>
              <a:rPr lang="en-US" sz="2000" b="1">
                <a:solidFill>
                  <a:schemeClr val="bg1"/>
                </a:solidFill>
              </a:rPr>
              <a:t>NOVEL  LAPAROSCOPIC REVERSABLE GASTRIC BAYPASS WITH FUNDECTOMY AND ESPLORABLE STOMACH</a:t>
            </a:r>
            <a:r>
              <a:rPr lang="en-US" b="1">
                <a:solidFill>
                  <a:schemeClr val="bg1"/>
                </a:solidFill>
              </a:rPr>
              <a:t>.</a:t>
            </a:r>
            <a:endParaRPr lang="it-IT"/>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r>
              <a:rPr lang="en-US" sz="2400" b="1" dirty="0" smtClean="0">
                <a:solidFill>
                  <a:schemeClr val="bg1"/>
                </a:solidFill>
              </a:rPr>
              <a:t>NOVEL  LAPAROSCOPIC REVERSABLE GASTRIC BAYPASS WITH FUNDECTOMY AND ESPLORABLE STOMACH.</a:t>
            </a:r>
            <a:endParaRPr lang="it-IT" sz="2400" dirty="0" smtClean="0"/>
          </a:p>
        </p:txBody>
      </p:sp>
      <p:pic>
        <p:nvPicPr>
          <p:cNvPr id="16387" name="Picture 2" descr="C:\Users\pc\Desktop\DUBAY\FOTO DUBAY 4.jpg"/>
          <p:cNvPicPr>
            <a:picLocks noGrp="1" noChangeAspect="1" noChangeArrowheads="1"/>
          </p:cNvPicPr>
          <p:nvPr>
            <p:ph idx="1"/>
          </p:nvPr>
        </p:nvPicPr>
        <p:blipFill>
          <a:blip r:embed="rId2" cstate="print"/>
          <a:srcRect/>
          <a:stretch>
            <a:fillRect/>
          </a:stretch>
        </p:blipFill>
        <p:spPr>
          <a:xfrm>
            <a:off x="2874963" y="1600200"/>
            <a:ext cx="3394075" cy="4525963"/>
          </a:xfrm>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Segnaposto contenuto 3" descr="fig 2 b.jpg"/>
          <p:cNvPicPr>
            <a:picLocks noGrp="1" noChangeAspect="1"/>
          </p:cNvPicPr>
          <p:nvPr>
            <p:ph idx="1"/>
          </p:nvPr>
        </p:nvPicPr>
        <p:blipFill>
          <a:blip r:embed="rId3" cstate="print"/>
          <a:srcRect/>
          <a:stretch>
            <a:fillRect/>
          </a:stretch>
        </p:blipFill>
        <p:spPr>
          <a:xfrm>
            <a:off x="0" y="2015505"/>
            <a:ext cx="4810125" cy="4941887"/>
          </a:xfrm>
        </p:spPr>
      </p:pic>
      <p:sp>
        <p:nvSpPr>
          <p:cNvPr id="17411" name="Titolo 5"/>
          <p:cNvSpPr>
            <a:spLocks noGrp="1"/>
          </p:cNvSpPr>
          <p:nvPr>
            <p:ph type="title"/>
          </p:nvPr>
        </p:nvSpPr>
        <p:spPr>
          <a:xfrm>
            <a:off x="0" y="0"/>
            <a:ext cx="9144000" cy="1557338"/>
          </a:xfrm>
        </p:spPr>
        <p:txBody>
          <a:bodyPr/>
          <a:lstStyle/>
          <a:p>
            <a:pPr eaLnBrk="1" hangingPunct="1"/>
            <a:r>
              <a:rPr lang="en-US" sz="2400" b="1" smtClean="0">
                <a:solidFill>
                  <a:schemeClr val="bg1"/>
                </a:solidFill>
              </a:rPr>
              <a:t>NOVEL  LAPAROSCOPIC REVERSABLE GASTRIC BAYPASSN WITH FUNDECTOMY AND ESPLORABLE STOMACH</a:t>
            </a:r>
            <a:r>
              <a:rPr lang="en-US" sz="3600" b="1" smtClean="0">
                <a:solidFill>
                  <a:schemeClr val="bg1"/>
                </a:solidFill>
              </a:rPr>
              <a:t>.</a:t>
            </a:r>
            <a:endParaRPr lang="it-IT" sz="3600" smtClean="0">
              <a:solidFill>
                <a:srgbClr val="0070C0"/>
              </a:solidFill>
            </a:endParaRPr>
          </a:p>
        </p:txBody>
      </p:sp>
      <p:sp>
        <p:nvSpPr>
          <p:cNvPr id="5" name="Titolo 5"/>
          <p:cNvSpPr txBox="1">
            <a:spLocks/>
          </p:cNvSpPr>
          <p:nvPr/>
        </p:nvSpPr>
        <p:spPr bwMode="auto">
          <a:xfrm>
            <a:off x="4572000" y="2997200"/>
            <a:ext cx="4572000" cy="1143000"/>
          </a:xfrm>
          <a:prstGeom prst="rect">
            <a:avLst/>
          </a:prstGeom>
          <a:noFill/>
          <a:ln w="9525">
            <a:noFill/>
            <a:miter lim="800000"/>
            <a:headEnd/>
            <a:tailEnd/>
          </a:ln>
        </p:spPr>
        <p:txBody>
          <a:bodyPr anchor="ctr"/>
          <a:lstStyle/>
          <a:p>
            <a:pPr algn="ctr">
              <a:defRPr/>
            </a:pPr>
            <a:endParaRPr lang="it-IT" sz="2400" dirty="0">
              <a:latin typeface="+mj-lt"/>
              <a:ea typeface="+mj-ea"/>
              <a:cs typeface="+mj-cs"/>
            </a:endParaRPr>
          </a:p>
        </p:txBody>
      </p:sp>
      <p:sp>
        <p:nvSpPr>
          <p:cNvPr id="17413" name="CasellaDiTesto 6"/>
          <p:cNvSpPr txBox="1">
            <a:spLocks noChangeArrowheads="1"/>
          </p:cNvSpPr>
          <p:nvPr/>
        </p:nvSpPr>
        <p:spPr bwMode="auto">
          <a:xfrm>
            <a:off x="4967288" y="2565400"/>
            <a:ext cx="4176712" cy="3754438"/>
          </a:xfrm>
          <a:prstGeom prst="rect">
            <a:avLst/>
          </a:prstGeom>
          <a:noFill/>
          <a:ln w="9525">
            <a:noFill/>
            <a:miter lim="800000"/>
            <a:headEnd/>
            <a:tailEnd/>
          </a:ln>
        </p:spPr>
        <p:txBody>
          <a:bodyPr>
            <a:spAutoFit/>
          </a:bodyPr>
          <a:lstStyle/>
          <a:p>
            <a:r>
              <a:rPr lang="it-IT" sz="2000">
                <a:solidFill>
                  <a:srgbClr val="0070C0"/>
                </a:solidFill>
              </a:rPr>
              <a:t>The x ray shows the passage of barium directly to the alimentary limb..</a:t>
            </a:r>
          </a:p>
          <a:p>
            <a:endParaRPr lang="it-IT" sz="2000">
              <a:solidFill>
                <a:srgbClr val="0070C0"/>
              </a:solidFill>
            </a:endParaRPr>
          </a:p>
          <a:p>
            <a:endParaRPr lang="it-IT" sz="2000">
              <a:solidFill>
                <a:srgbClr val="0070C0"/>
              </a:solidFill>
            </a:endParaRPr>
          </a:p>
          <a:p>
            <a:endParaRPr lang="it-IT" sz="2000">
              <a:solidFill>
                <a:srgbClr val="0070C0"/>
              </a:solidFill>
            </a:endParaRPr>
          </a:p>
          <a:p>
            <a:r>
              <a:rPr lang="it-IT" sz="2000">
                <a:solidFill>
                  <a:srgbClr val="0070C0"/>
                </a:solidFill>
              </a:rPr>
              <a:t>Nothing goes through the remnant </a:t>
            </a:r>
          </a:p>
          <a:p>
            <a:r>
              <a:rPr lang="it-IT" sz="2000">
                <a:solidFill>
                  <a:srgbClr val="0070C0"/>
                </a:solidFill>
              </a:rPr>
              <a:t>stomach.</a:t>
            </a:r>
          </a:p>
          <a:p>
            <a:endParaRPr lang="it-IT" sz="2000">
              <a:solidFill>
                <a:srgbClr val="0070C0"/>
              </a:solidFill>
            </a:endParaRPr>
          </a:p>
          <a:p>
            <a:endParaRPr lang="it-IT" sz="2000">
              <a:solidFill>
                <a:srgbClr val="0070C0"/>
              </a:solidFill>
            </a:endParaRPr>
          </a:p>
          <a:p>
            <a:endParaRPr lang="it-IT" sz="2000">
              <a:solidFill>
                <a:srgbClr val="0070C0"/>
              </a:solidFill>
            </a:endParaRPr>
          </a:p>
          <a:p>
            <a:endParaRPr lang="it-IT"/>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Segnaposto contenuto 3" descr="fig 2 a.jpg"/>
          <p:cNvPicPr>
            <a:picLocks noGrp="1" noChangeAspect="1"/>
          </p:cNvPicPr>
          <p:nvPr>
            <p:ph idx="1"/>
          </p:nvPr>
        </p:nvPicPr>
        <p:blipFill>
          <a:blip r:embed="rId2" cstate="print"/>
          <a:srcRect/>
          <a:stretch>
            <a:fillRect/>
          </a:stretch>
        </p:blipFill>
        <p:spPr>
          <a:xfrm>
            <a:off x="0" y="1773238"/>
            <a:ext cx="5635625" cy="4843462"/>
          </a:xfrm>
        </p:spPr>
      </p:pic>
      <p:sp>
        <p:nvSpPr>
          <p:cNvPr id="18435" name="Titolo 5"/>
          <p:cNvSpPr>
            <a:spLocks noGrp="1"/>
          </p:cNvSpPr>
          <p:nvPr>
            <p:ph type="title"/>
          </p:nvPr>
        </p:nvSpPr>
        <p:spPr>
          <a:xfrm>
            <a:off x="457200" y="44450"/>
            <a:ext cx="8229600" cy="1143000"/>
          </a:xfrm>
        </p:spPr>
        <p:txBody>
          <a:bodyPr/>
          <a:lstStyle/>
          <a:p>
            <a:pPr eaLnBrk="1" hangingPunct="1"/>
            <a:r>
              <a:rPr lang="en-US" sz="2400" b="1" smtClean="0">
                <a:solidFill>
                  <a:schemeClr val="bg1"/>
                </a:solidFill>
              </a:rPr>
              <a:t>NOVEL  LAPAROSCOPIC REVERSABLE GASTRIC BAYPASSN WITH FUNDECTOMY AND ESPLORABLE STOMACH</a:t>
            </a:r>
            <a:r>
              <a:rPr lang="en-US" sz="3600" b="1" smtClean="0">
                <a:solidFill>
                  <a:schemeClr val="bg1"/>
                </a:solidFill>
              </a:rPr>
              <a:t>.</a:t>
            </a:r>
            <a:endParaRPr lang="it-IT" sz="2400" smtClean="0">
              <a:solidFill>
                <a:srgbClr val="0070C0"/>
              </a:solidFill>
            </a:endParaRPr>
          </a:p>
        </p:txBody>
      </p:sp>
      <p:sp>
        <p:nvSpPr>
          <p:cNvPr id="5" name="Titolo 5"/>
          <p:cNvSpPr txBox="1">
            <a:spLocks/>
          </p:cNvSpPr>
          <p:nvPr/>
        </p:nvSpPr>
        <p:spPr bwMode="auto">
          <a:xfrm>
            <a:off x="5651500" y="1773238"/>
            <a:ext cx="3492500" cy="4392612"/>
          </a:xfrm>
          <a:prstGeom prst="rect">
            <a:avLst/>
          </a:prstGeom>
          <a:noFill/>
          <a:ln w="9525">
            <a:noFill/>
            <a:miter lim="800000"/>
            <a:headEnd/>
            <a:tailEnd/>
          </a:ln>
        </p:spPr>
        <p:txBody>
          <a:bodyPr anchor="ctr"/>
          <a:lstStyle/>
          <a:p>
            <a:pPr algn="ctr">
              <a:defRPr/>
            </a:pPr>
            <a:r>
              <a:rPr lang="it-IT" sz="2000" dirty="0" err="1">
                <a:solidFill>
                  <a:srgbClr val="0070C0"/>
                </a:solidFill>
                <a:latin typeface="+mj-lt"/>
                <a:ea typeface="+mj-ea"/>
                <a:cs typeface="+mj-cs"/>
              </a:rPr>
              <a:t>All</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patients</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have</a:t>
            </a:r>
            <a:r>
              <a:rPr lang="it-IT" sz="2000" dirty="0">
                <a:solidFill>
                  <a:srgbClr val="0070C0"/>
                </a:solidFill>
                <a:latin typeface="+mj-lt"/>
                <a:ea typeface="+mj-ea"/>
                <a:cs typeface="+mj-cs"/>
              </a:rPr>
              <a:t> a </a:t>
            </a:r>
            <a:r>
              <a:rPr lang="it-IT" sz="2000" dirty="0" err="1">
                <a:solidFill>
                  <a:srgbClr val="0070C0"/>
                </a:solidFill>
                <a:latin typeface="+mj-lt"/>
                <a:ea typeface="+mj-ea"/>
                <a:cs typeface="+mj-cs"/>
              </a:rPr>
              <a:t>gastroscopy</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after</a:t>
            </a:r>
            <a:r>
              <a:rPr lang="it-IT" sz="2000" dirty="0">
                <a:solidFill>
                  <a:srgbClr val="0070C0"/>
                </a:solidFill>
                <a:latin typeface="+mj-lt"/>
                <a:ea typeface="+mj-ea"/>
                <a:cs typeface="+mj-cs"/>
              </a:rPr>
              <a:t> 1 and 5 </a:t>
            </a:r>
            <a:r>
              <a:rPr lang="it-IT" sz="2000" dirty="0" err="1">
                <a:solidFill>
                  <a:srgbClr val="0070C0"/>
                </a:solidFill>
                <a:latin typeface="+mj-lt"/>
                <a:ea typeface="+mj-ea"/>
                <a:cs typeface="+mj-cs"/>
              </a:rPr>
              <a:t>years</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rarely</a:t>
            </a:r>
            <a:endParaRPr lang="it-IT" sz="2000" dirty="0">
              <a:solidFill>
                <a:srgbClr val="0070C0"/>
              </a:solidFill>
              <a:latin typeface="+mj-lt"/>
              <a:ea typeface="+mj-ea"/>
              <a:cs typeface="+mj-cs"/>
            </a:endParaRPr>
          </a:p>
          <a:p>
            <a:pPr algn="ctr">
              <a:defRPr/>
            </a:pPr>
            <a:r>
              <a:rPr lang="it-IT" sz="2000" dirty="0">
                <a:solidFill>
                  <a:srgbClr val="0070C0"/>
                </a:solidFill>
                <a:latin typeface="+mj-lt"/>
                <a:ea typeface="+mj-ea"/>
                <a:cs typeface="+mj-cs"/>
              </a:rPr>
              <a:t>bile </a:t>
            </a:r>
            <a:r>
              <a:rPr lang="it-IT" sz="2000" dirty="0" err="1">
                <a:solidFill>
                  <a:srgbClr val="0070C0"/>
                </a:solidFill>
                <a:latin typeface="+mj-lt"/>
                <a:ea typeface="+mj-ea"/>
                <a:cs typeface="+mj-cs"/>
              </a:rPr>
              <a:t>has</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been</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found</a:t>
            </a:r>
            <a:r>
              <a:rPr lang="it-IT" sz="2000" dirty="0">
                <a:solidFill>
                  <a:srgbClr val="0070C0"/>
                </a:solidFill>
                <a:latin typeface="+mj-lt"/>
                <a:ea typeface="+mj-ea"/>
                <a:cs typeface="+mj-cs"/>
              </a:rPr>
              <a:t> in the </a:t>
            </a:r>
            <a:r>
              <a:rPr lang="it-IT" sz="2000" dirty="0" err="1">
                <a:solidFill>
                  <a:srgbClr val="0070C0"/>
                </a:solidFill>
                <a:latin typeface="+mj-lt"/>
                <a:ea typeface="+mj-ea"/>
                <a:cs typeface="+mj-cs"/>
              </a:rPr>
              <a:t>gastric</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pouch</a:t>
            </a:r>
            <a:r>
              <a:rPr lang="it-IT" sz="2000" dirty="0">
                <a:solidFill>
                  <a:srgbClr val="0070C0"/>
                </a:solidFill>
                <a:latin typeface="+mj-lt"/>
                <a:ea typeface="+mj-ea"/>
                <a:cs typeface="+mj-cs"/>
              </a:rPr>
              <a:t>.</a:t>
            </a:r>
          </a:p>
          <a:p>
            <a:pPr algn="ctr">
              <a:defRPr/>
            </a:pPr>
            <a:endParaRPr lang="it-IT" sz="2000" dirty="0">
              <a:solidFill>
                <a:srgbClr val="0070C0"/>
              </a:solidFill>
              <a:latin typeface="+mj-lt"/>
              <a:ea typeface="+mj-ea"/>
              <a:cs typeface="+mj-cs"/>
            </a:endParaRPr>
          </a:p>
          <a:p>
            <a:pPr algn="ctr">
              <a:defRPr/>
            </a:pPr>
            <a:r>
              <a:rPr lang="it-IT" sz="2000" dirty="0" err="1">
                <a:solidFill>
                  <a:srgbClr val="0070C0"/>
                </a:solidFill>
                <a:latin typeface="+mj-lt"/>
                <a:ea typeface="+mj-ea"/>
                <a:cs typeface="+mj-cs"/>
              </a:rPr>
              <a:t>It</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is</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important</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to</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underline</a:t>
            </a:r>
            <a:endParaRPr lang="it-IT" sz="2000" dirty="0">
              <a:solidFill>
                <a:srgbClr val="0070C0"/>
              </a:solidFill>
              <a:latin typeface="+mj-lt"/>
              <a:ea typeface="+mj-ea"/>
              <a:cs typeface="+mj-cs"/>
            </a:endParaRPr>
          </a:p>
          <a:p>
            <a:pPr algn="ctr">
              <a:defRPr/>
            </a:pPr>
            <a:r>
              <a:rPr lang="it-IT" sz="2000" dirty="0" err="1">
                <a:solidFill>
                  <a:srgbClr val="0070C0"/>
                </a:solidFill>
                <a:latin typeface="+mj-lt"/>
                <a:ea typeface="+mj-ea"/>
                <a:cs typeface="+mj-cs"/>
              </a:rPr>
              <a:t>that</a:t>
            </a:r>
            <a:r>
              <a:rPr lang="it-IT" sz="2000" dirty="0">
                <a:solidFill>
                  <a:srgbClr val="0070C0"/>
                </a:solidFill>
                <a:latin typeface="+mj-lt"/>
                <a:ea typeface="+mj-ea"/>
                <a:cs typeface="+mj-cs"/>
              </a:rPr>
              <a:t>  no  </a:t>
            </a:r>
            <a:r>
              <a:rPr lang="it-IT" sz="2000" dirty="0" err="1">
                <a:solidFill>
                  <a:srgbClr val="0070C0"/>
                </a:solidFill>
                <a:latin typeface="+mj-lt"/>
                <a:ea typeface="+mj-ea"/>
                <a:cs typeface="+mj-cs"/>
              </a:rPr>
              <a:t>gastro-gastro</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fistula</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is</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created</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We</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have</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found</a:t>
            </a:r>
            <a:r>
              <a:rPr lang="it-IT" sz="2000" dirty="0">
                <a:solidFill>
                  <a:srgbClr val="0070C0"/>
                </a:solidFill>
                <a:latin typeface="+mj-lt"/>
                <a:ea typeface="+mj-ea"/>
                <a:cs typeface="+mj-cs"/>
              </a:rPr>
              <a:t>, in </a:t>
            </a:r>
            <a:r>
              <a:rPr lang="it-IT" sz="2000" dirty="0" err="1">
                <a:solidFill>
                  <a:srgbClr val="0070C0"/>
                </a:solidFill>
                <a:latin typeface="+mj-lt"/>
                <a:ea typeface="+mj-ea"/>
                <a:cs typeface="+mj-cs"/>
              </a:rPr>
              <a:t>our</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patients</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only</a:t>
            </a:r>
            <a:r>
              <a:rPr lang="it-IT" sz="2000" dirty="0">
                <a:solidFill>
                  <a:srgbClr val="0070C0"/>
                </a:solidFill>
                <a:latin typeface="+mj-lt"/>
                <a:ea typeface="+mj-ea"/>
                <a:cs typeface="+mj-cs"/>
              </a:rPr>
              <a:t> 5 </a:t>
            </a:r>
            <a:r>
              <a:rPr lang="it-IT" sz="2000" dirty="0" err="1">
                <a:solidFill>
                  <a:srgbClr val="0070C0"/>
                </a:solidFill>
                <a:latin typeface="+mj-lt"/>
                <a:ea typeface="+mj-ea"/>
                <a:cs typeface="+mj-cs"/>
              </a:rPr>
              <a:t>ulcers</a:t>
            </a:r>
            <a:r>
              <a:rPr lang="it-IT" sz="2000" dirty="0">
                <a:solidFill>
                  <a:srgbClr val="0070C0"/>
                </a:solidFill>
                <a:latin typeface="+mj-lt"/>
                <a:ea typeface="+mj-ea"/>
                <a:cs typeface="+mj-cs"/>
              </a:rPr>
              <a:t> in </a:t>
            </a:r>
            <a:r>
              <a:rPr lang="it-IT" sz="2000" dirty="0" err="1">
                <a:solidFill>
                  <a:srgbClr val="0070C0"/>
                </a:solidFill>
                <a:latin typeface="+mj-lt"/>
                <a:ea typeface="+mj-ea"/>
                <a:cs typeface="+mj-cs"/>
              </a:rPr>
              <a:t>very</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heavy</a:t>
            </a:r>
            <a:r>
              <a:rPr lang="it-IT" sz="2000" dirty="0">
                <a:solidFill>
                  <a:srgbClr val="0070C0"/>
                </a:solidFill>
                <a:latin typeface="+mj-lt"/>
                <a:ea typeface="+mj-ea"/>
                <a:cs typeface="+mj-cs"/>
              </a:rPr>
              <a:t> </a:t>
            </a:r>
            <a:r>
              <a:rPr lang="it-IT" sz="2000" dirty="0" err="1">
                <a:solidFill>
                  <a:srgbClr val="0070C0"/>
                </a:solidFill>
                <a:latin typeface="+mj-lt"/>
                <a:ea typeface="+mj-ea"/>
                <a:cs typeface="+mj-cs"/>
              </a:rPr>
              <a:t>smokers</a:t>
            </a:r>
            <a:r>
              <a:rPr lang="it-IT" sz="2000" dirty="0">
                <a:solidFill>
                  <a:srgbClr val="0070C0"/>
                </a:solidFill>
                <a:latin typeface="+mj-lt"/>
                <a:ea typeface="+mj-ea"/>
                <a:cs typeface="+mj-cs"/>
              </a:rPr>
              <a:t>.</a:t>
            </a:r>
          </a:p>
          <a:p>
            <a:pPr algn="ctr">
              <a:defRPr/>
            </a:pPr>
            <a:r>
              <a:rPr lang="it-IT" sz="2000" dirty="0">
                <a:solidFill>
                  <a:srgbClr val="0070C0"/>
                </a:solidFill>
                <a:latin typeface="+mj-lt"/>
                <a:ea typeface="+mj-ea"/>
                <a:cs typeface="+mj-cs"/>
              </a:rPr>
              <a:t>.</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457200" y="274638"/>
            <a:ext cx="8218488" cy="1570186"/>
          </a:xfrm>
        </p:spPr>
        <p:txBody>
          <a:bodyPr/>
          <a:lstStyle/>
          <a:p>
            <a:r>
              <a:rPr lang="en-US" sz="2400" baseline="-25000" dirty="0" smtClean="0">
                <a:solidFill>
                  <a:srgbClr val="7030A0"/>
                </a:solidFill>
              </a:rPr>
              <a:t>The patient, smoker of</a:t>
            </a:r>
            <a:r>
              <a:rPr lang="en-US" sz="2400" dirty="0" smtClean="0">
                <a:solidFill>
                  <a:srgbClr val="7030A0"/>
                </a:solidFill>
              </a:rPr>
              <a:t> </a:t>
            </a:r>
            <a:r>
              <a:rPr lang="en-US" sz="2400" baseline="-25000" dirty="0" smtClean="0">
                <a:solidFill>
                  <a:srgbClr val="7030A0"/>
                </a:solidFill>
              </a:rPr>
              <a:t>40 cigarettes a day,</a:t>
            </a:r>
            <a:r>
              <a:rPr lang="en-US" sz="2400" dirty="0" smtClean="0">
                <a:solidFill>
                  <a:srgbClr val="7030A0"/>
                </a:solidFill>
              </a:rPr>
              <a:t> </a:t>
            </a:r>
            <a:r>
              <a:rPr lang="en-US" sz="2400" baseline="-25000" dirty="0" smtClean="0">
                <a:solidFill>
                  <a:srgbClr val="7030A0"/>
                </a:solidFill>
              </a:rPr>
              <a:t>at the fourth month of pregnancy, was suffering</a:t>
            </a:r>
            <a:br>
              <a:rPr lang="en-US" sz="2400" baseline="-25000" dirty="0" smtClean="0">
                <a:solidFill>
                  <a:srgbClr val="7030A0"/>
                </a:solidFill>
              </a:rPr>
            </a:br>
            <a:r>
              <a:rPr lang="en-US" sz="2400" baseline="-25000" dirty="0" smtClean="0">
                <a:solidFill>
                  <a:srgbClr val="7030A0"/>
                </a:solidFill>
              </a:rPr>
              <a:t> from an</a:t>
            </a:r>
            <a:r>
              <a:rPr lang="en-US" sz="2400" dirty="0" smtClean="0">
                <a:solidFill>
                  <a:srgbClr val="7030A0"/>
                </a:solidFill>
              </a:rPr>
              <a:t> </a:t>
            </a:r>
            <a:r>
              <a:rPr lang="en-US" sz="2400" baseline="-25000" dirty="0" smtClean="0">
                <a:solidFill>
                  <a:srgbClr val="7030A0"/>
                </a:solidFill>
              </a:rPr>
              <a:t>ulcer of the gastro-</a:t>
            </a:r>
            <a:r>
              <a:rPr lang="en-US" sz="2400" baseline="-25000" dirty="0" err="1" smtClean="0">
                <a:solidFill>
                  <a:srgbClr val="7030A0"/>
                </a:solidFill>
              </a:rPr>
              <a:t>jejunal</a:t>
            </a:r>
            <a:r>
              <a:rPr lang="en-US" sz="2400" baseline="-25000" dirty="0" smtClean="0">
                <a:solidFill>
                  <a:srgbClr val="7030A0"/>
                </a:solidFill>
              </a:rPr>
              <a:t>  </a:t>
            </a:r>
            <a:r>
              <a:rPr lang="en-US" sz="2400" baseline="-25000" dirty="0" err="1" smtClean="0">
                <a:solidFill>
                  <a:srgbClr val="7030A0"/>
                </a:solidFill>
              </a:rPr>
              <a:t>anastomosis</a:t>
            </a:r>
            <a:r>
              <a:rPr lang="en-US" sz="2400" baseline="-25000" dirty="0" smtClean="0">
                <a:solidFill>
                  <a:srgbClr val="7030A0"/>
                </a:solidFill>
              </a:rPr>
              <a:t> totally  occluding the</a:t>
            </a:r>
            <a:r>
              <a:rPr lang="en-US" sz="2400" dirty="0" smtClean="0">
                <a:solidFill>
                  <a:srgbClr val="7030A0"/>
                </a:solidFill>
              </a:rPr>
              <a:t> </a:t>
            </a:r>
            <a:r>
              <a:rPr lang="en-US" sz="2400" baseline="-25000" dirty="0" smtClean="0">
                <a:solidFill>
                  <a:srgbClr val="7030A0"/>
                </a:solidFill>
              </a:rPr>
              <a:t>passage of </a:t>
            </a:r>
            <a:r>
              <a:rPr lang="en-US" sz="2400" baseline="-25000" dirty="0" err="1" smtClean="0">
                <a:solidFill>
                  <a:srgbClr val="7030A0"/>
                </a:solidFill>
              </a:rPr>
              <a:t>foud</a:t>
            </a:r>
            <a:r>
              <a:rPr lang="en-US" sz="2400" baseline="-25000" dirty="0" smtClean="0">
                <a:solidFill>
                  <a:srgbClr val="7030A0"/>
                </a:solidFill>
              </a:rPr>
              <a:t/>
            </a:r>
            <a:br>
              <a:rPr lang="en-US" sz="2400" baseline="-25000" dirty="0" smtClean="0">
                <a:solidFill>
                  <a:srgbClr val="7030A0"/>
                </a:solidFill>
              </a:rPr>
            </a:br>
            <a:r>
              <a:rPr lang="en-US" sz="2400" baseline="-25000" dirty="0" smtClean="0">
                <a:solidFill>
                  <a:srgbClr val="7030A0"/>
                </a:solidFill>
              </a:rPr>
              <a:t>The band  was removed and the patient had a </a:t>
            </a:r>
            <a:r>
              <a:rPr lang="en-US" sz="2400" baseline="-25000" dirty="0" err="1" smtClean="0">
                <a:solidFill>
                  <a:srgbClr val="7030A0"/>
                </a:solidFill>
              </a:rPr>
              <a:t>beby</a:t>
            </a:r>
            <a:r>
              <a:rPr lang="en-US" sz="2400" baseline="-25000" dirty="0" smtClean="0">
                <a:solidFill>
                  <a:srgbClr val="7030A0"/>
                </a:solidFill>
              </a:rPr>
              <a:t> 4 months later.  </a:t>
            </a:r>
            <a:br>
              <a:rPr lang="en-US" sz="2400" baseline="-25000" dirty="0" smtClean="0">
                <a:solidFill>
                  <a:srgbClr val="7030A0"/>
                </a:solidFill>
              </a:rPr>
            </a:br>
            <a:r>
              <a:rPr lang="en-US" sz="3600" baseline="-25000" dirty="0" smtClean="0">
                <a:solidFill>
                  <a:srgbClr val="7030A0"/>
                </a:solidFill>
              </a:rPr>
              <a:t/>
            </a:r>
            <a:br>
              <a:rPr lang="en-US" sz="3600" baseline="-25000" dirty="0" smtClean="0">
                <a:solidFill>
                  <a:srgbClr val="7030A0"/>
                </a:solidFill>
              </a:rPr>
            </a:br>
            <a:endParaRPr lang="it-IT" sz="3600" dirty="0" smtClean="0"/>
          </a:p>
        </p:txBody>
      </p:sp>
      <p:sp>
        <p:nvSpPr>
          <p:cNvPr id="19459" name="Segnaposto contenuto 2"/>
          <p:cNvSpPr>
            <a:spLocks noGrp="1"/>
          </p:cNvSpPr>
          <p:nvPr>
            <p:ph idx="1"/>
          </p:nvPr>
        </p:nvSpPr>
        <p:spPr>
          <a:xfrm>
            <a:off x="914400" y="2276475"/>
            <a:ext cx="8229600" cy="3705225"/>
          </a:xfrm>
        </p:spPr>
        <p:txBody>
          <a:bodyPr/>
          <a:lstStyle/>
          <a:p>
            <a:pPr>
              <a:buFont typeface="Arial" charset="0"/>
              <a:buNone/>
            </a:pPr>
            <a:endParaRPr lang="it-IT" dirty="0" smtClean="0"/>
          </a:p>
        </p:txBody>
      </p:sp>
      <p:pic>
        <p:nvPicPr>
          <p:cNvPr id="19460" name="Picture 2" descr="C:\Users\Dott. Lesti\Desktop\Rimozione DCB.jpg"/>
          <p:cNvPicPr>
            <a:picLocks noChangeAspect="1" noChangeArrowheads="1"/>
          </p:cNvPicPr>
          <p:nvPr/>
        </p:nvPicPr>
        <p:blipFill>
          <a:blip r:embed="rId2" cstate="print"/>
          <a:srcRect/>
          <a:stretch>
            <a:fillRect/>
          </a:stretch>
        </p:blipFill>
        <p:spPr bwMode="auto">
          <a:xfrm>
            <a:off x="1043608" y="1630362"/>
            <a:ext cx="6480175" cy="522763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en-US" sz="2400" b="1" dirty="0" smtClean="0">
                <a:solidFill>
                  <a:schemeClr val="bg1"/>
                </a:solidFill>
              </a:rPr>
              <a:t>NOVEL  LAPAROSCOPIC REVERSABLE GASTRIC BAYPASS WITH FUNDECTOMY AND ESPLORABLE STOMACH</a:t>
            </a:r>
            <a:endParaRPr lang="it-IT" sz="2400" dirty="0" smtClean="0"/>
          </a:p>
        </p:txBody>
      </p:sp>
      <p:sp>
        <p:nvSpPr>
          <p:cNvPr id="20483" name="Segnaposto contenuto 2"/>
          <p:cNvSpPr>
            <a:spLocks noGrp="1"/>
          </p:cNvSpPr>
          <p:nvPr>
            <p:ph idx="1"/>
          </p:nvPr>
        </p:nvSpPr>
        <p:spPr>
          <a:xfrm>
            <a:off x="457200" y="1557338"/>
            <a:ext cx="8229600" cy="4525962"/>
          </a:xfrm>
        </p:spPr>
        <p:txBody>
          <a:bodyPr/>
          <a:lstStyle/>
          <a:p>
            <a:pPr>
              <a:buFont typeface="Arial" charset="0"/>
              <a:buNone/>
            </a:pPr>
            <a:r>
              <a:rPr lang="en-US" sz="2000" dirty="0" smtClean="0"/>
              <a:t>       </a:t>
            </a:r>
            <a:r>
              <a:rPr lang="en-US" sz="2000" dirty="0" smtClean="0">
                <a:solidFill>
                  <a:srgbClr val="0070C0"/>
                </a:solidFill>
              </a:rPr>
              <a:t>In our group of patients, endoscopic retrograde </a:t>
            </a:r>
            <a:r>
              <a:rPr lang="en-US" sz="2000" dirty="0" err="1" smtClean="0">
                <a:solidFill>
                  <a:srgbClr val="0070C0"/>
                </a:solidFill>
              </a:rPr>
              <a:t>cholangio-pancreatography</a:t>
            </a:r>
            <a:r>
              <a:rPr lang="en-US" sz="2000" dirty="0" smtClean="0">
                <a:solidFill>
                  <a:srgbClr val="0070C0"/>
                </a:solidFill>
              </a:rPr>
              <a:t> (ERCP) was necessary in 3 patients for symptomatic </a:t>
            </a:r>
            <a:r>
              <a:rPr lang="en-US" sz="2000" dirty="0" err="1" smtClean="0">
                <a:solidFill>
                  <a:srgbClr val="0070C0"/>
                </a:solidFill>
              </a:rPr>
              <a:t>choledocolithiasis</a:t>
            </a:r>
            <a:r>
              <a:rPr lang="en-US" sz="2000" dirty="0" smtClean="0">
                <a:solidFill>
                  <a:srgbClr val="0070C0"/>
                </a:solidFill>
              </a:rPr>
              <a:t> at 28 e 37 and 51 months respectively after the LRYGB (FSE). The procedures were done without complications.</a:t>
            </a:r>
          </a:p>
          <a:p>
            <a:pPr>
              <a:buFont typeface="Arial" charset="0"/>
              <a:buNone/>
            </a:pPr>
            <a:endParaRPr lang="en-US" sz="2000" dirty="0" smtClean="0">
              <a:solidFill>
                <a:srgbClr val="0070C0"/>
              </a:solidFill>
            </a:endParaRPr>
          </a:p>
          <a:p>
            <a:pPr>
              <a:buFont typeface="Arial" charset="0"/>
              <a:buNone/>
            </a:pPr>
            <a:r>
              <a:rPr lang="en-US" sz="2000" dirty="0" smtClean="0">
                <a:solidFill>
                  <a:srgbClr val="0070C0"/>
                </a:solidFill>
              </a:rPr>
              <a:t>      </a:t>
            </a:r>
            <a:r>
              <a:rPr lang="en-US" sz="2000" dirty="0" smtClean="0">
                <a:solidFill>
                  <a:srgbClr val="7030A0"/>
                </a:solidFill>
              </a:rPr>
              <a:t>In the same group, 2 patients had a pre-pyloric cancer  32 and 45 months after the LRYGB (FSE). The diagnosis was made during the annual </a:t>
            </a:r>
            <a:r>
              <a:rPr lang="en-US" sz="2000" dirty="0" err="1" smtClean="0">
                <a:solidFill>
                  <a:srgbClr val="7030A0"/>
                </a:solidFill>
              </a:rPr>
              <a:t>gastroscopic</a:t>
            </a:r>
            <a:r>
              <a:rPr lang="en-US" sz="2000" dirty="0" smtClean="0">
                <a:solidFill>
                  <a:srgbClr val="7030A0"/>
                </a:solidFill>
              </a:rPr>
              <a:t>  </a:t>
            </a:r>
            <a:r>
              <a:rPr lang="en-US" sz="2000" dirty="0" err="1" smtClean="0">
                <a:solidFill>
                  <a:srgbClr val="7030A0"/>
                </a:solidFill>
              </a:rPr>
              <a:t>controll</a:t>
            </a:r>
            <a:r>
              <a:rPr lang="en-US" sz="2000" dirty="0" smtClean="0">
                <a:solidFill>
                  <a:srgbClr val="7030A0"/>
                </a:solidFill>
              </a:rPr>
              <a:t>  in  early phase</a:t>
            </a:r>
            <a:r>
              <a:rPr lang="it-IT" sz="2000" dirty="0" smtClean="0">
                <a:solidFill>
                  <a:srgbClr val="7030A0"/>
                </a:solidFill>
              </a:rPr>
              <a:t> ;</a:t>
            </a:r>
            <a:r>
              <a:rPr lang="en-US" sz="2000" dirty="0" smtClean="0">
                <a:solidFill>
                  <a:srgbClr val="7030A0"/>
                </a:solidFill>
              </a:rPr>
              <a:t>a  </a:t>
            </a:r>
            <a:r>
              <a:rPr lang="en-US" sz="2000" dirty="0" err="1" smtClean="0">
                <a:solidFill>
                  <a:srgbClr val="7030A0"/>
                </a:solidFill>
              </a:rPr>
              <a:t>gastrectomy</a:t>
            </a:r>
            <a:r>
              <a:rPr lang="en-US" sz="2000" dirty="0" smtClean="0">
                <a:solidFill>
                  <a:srgbClr val="7030A0"/>
                </a:solidFill>
              </a:rPr>
              <a:t> with D2 </a:t>
            </a:r>
            <a:r>
              <a:rPr lang="en-US" sz="2000" dirty="0" err="1" smtClean="0">
                <a:solidFill>
                  <a:srgbClr val="7030A0"/>
                </a:solidFill>
              </a:rPr>
              <a:t>lymphadenectomy</a:t>
            </a:r>
            <a:r>
              <a:rPr lang="en-US" sz="2000" dirty="0" smtClean="0">
                <a:solidFill>
                  <a:srgbClr val="7030A0"/>
                </a:solidFill>
              </a:rPr>
              <a:t> was performed in both patients. The pouch was preserved in both  patients.</a:t>
            </a:r>
          </a:p>
          <a:p>
            <a:pPr>
              <a:buNone/>
            </a:pPr>
            <a:r>
              <a:rPr lang="en-US" sz="2000" dirty="0" smtClean="0">
                <a:solidFill>
                  <a:srgbClr val="0070C0"/>
                </a:solidFill>
              </a:rPr>
              <a:t>    </a:t>
            </a:r>
            <a:r>
              <a:rPr lang="en-US" sz="2800" dirty="0" smtClean="0">
                <a:solidFill>
                  <a:srgbClr val="FF0000"/>
                </a:solidFill>
              </a:rPr>
              <a:t> </a:t>
            </a:r>
            <a:r>
              <a:rPr lang="en-US" sz="2000" dirty="0" smtClean="0">
                <a:solidFill>
                  <a:srgbClr val="FF0000"/>
                </a:solidFill>
              </a:rPr>
              <a:t>Risk of gastric cancer after RYGB  should be evaluated and considered in high-risk cases. Also the </a:t>
            </a:r>
            <a:r>
              <a:rPr lang="en-US" sz="2000" dirty="0" err="1" smtClean="0">
                <a:solidFill>
                  <a:srgbClr val="FF0000"/>
                </a:solidFill>
              </a:rPr>
              <a:t>minigastric</a:t>
            </a:r>
            <a:r>
              <a:rPr lang="en-US" sz="2000" dirty="0" smtClean="0">
                <a:solidFill>
                  <a:srgbClr val="FF0000"/>
                </a:solidFill>
              </a:rPr>
              <a:t> bypass have the same </a:t>
            </a:r>
            <a:r>
              <a:rPr lang="en-US" sz="2000" dirty="0" err="1" smtClean="0">
                <a:solidFill>
                  <a:srgbClr val="FF0000"/>
                </a:solidFill>
              </a:rPr>
              <a:t>problability</a:t>
            </a:r>
            <a:endParaRPr lang="en-US" sz="2000" dirty="0" smtClean="0">
              <a:solidFill>
                <a:srgbClr val="7030A0"/>
              </a:solidFill>
            </a:endParaRPr>
          </a:p>
          <a:p>
            <a:pPr>
              <a:buNone/>
            </a:pPr>
            <a:endParaRPr lang="en-US" sz="2000" dirty="0" smtClean="0">
              <a:solidFill>
                <a:srgbClr val="7030A0"/>
              </a:solidFill>
            </a:endParaRPr>
          </a:p>
          <a:p>
            <a:pPr>
              <a:buNone/>
            </a:pPr>
            <a:endParaRPr lang="it-IT" sz="2000" dirty="0" smtClean="0">
              <a:solidFill>
                <a:srgbClr val="7030A0"/>
              </a:solidFill>
            </a:endParaRPr>
          </a:p>
          <a:p>
            <a:pPr>
              <a:buFont typeface="Arial" charset="0"/>
              <a:buNone/>
            </a:pPr>
            <a:endParaRPr lang="it-IT" sz="2000" dirty="0" smtClean="0">
              <a:solidFill>
                <a:srgbClr val="0070C0"/>
              </a:solidFill>
            </a:endParaRP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400" b="1" dirty="0" smtClean="0">
                <a:solidFill>
                  <a:schemeClr val="bg1"/>
                </a:solidFill>
              </a:rPr>
              <a:t>NOVEL  LAPAROSCOPIC REVERSABLE GASTRIC BAYPASS WITH FUNDECTOMY AND ESPLORABLE STOMACH</a:t>
            </a:r>
            <a:endParaRPr lang="it-IT" sz="2400" dirty="0"/>
          </a:p>
        </p:txBody>
      </p:sp>
      <p:sp>
        <p:nvSpPr>
          <p:cNvPr id="3" name="Segnaposto contenuto 2"/>
          <p:cNvSpPr>
            <a:spLocks noGrp="1"/>
          </p:cNvSpPr>
          <p:nvPr>
            <p:ph idx="1"/>
          </p:nvPr>
        </p:nvSpPr>
        <p:spPr/>
        <p:txBody>
          <a:bodyPr/>
          <a:lstStyle/>
          <a:p>
            <a:pPr>
              <a:buNone/>
            </a:pPr>
            <a:r>
              <a:rPr lang="en-US" dirty="0" smtClean="0">
                <a:solidFill>
                  <a:srgbClr val="C00000"/>
                </a:solidFill>
              </a:rPr>
              <a:t>   </a:t>
            </a:r>
          </a:p>
          <a:p>
            <a:pPr>
              <a:buNone/>
            </a:pPr>
            <a:r>
              <a:rPr lang="en-US" dirty="0" smtClean="0">
                <a:solidFill>
                  <a:srgbClr val="C00000"/>
                </a:solidFill>
              </a:rPr>
              <a:t>   </a:t>
            </a:r>
            <a:r>
              <a:rPr lang="en-US" dirty="0" err="1" smtClean="0">
                <a:solidFill>
                  <a:srgbClr val="C00000"/>
                </a:solidFill>
              </a:rPr>
              <a:t>Oesophageal</a:t>
            </a:r>
            <a:r>
              <a:rPr lang="en-US" dirty="0" smtClean="0">
                <a:solidFill>
                  <a:srgbClr val="C00000"/>
                </a:solidFill>
              </a:rPr>
              <a:t> and Gastric Cancer After Bariatric Surgery: an Up-to-Date Systematic Scoping Review of Literature of 324 Cases</a:t>
            </a:r>
            <a:endParaRPr lang="it-IT" dirty="0" smtClean="0">
              <a:solidFill>
                <a:srgbClr val="C00000"/>
              </a:solidFill>
            </a:endParaRPr>
          </a:p>
          <a:p>
            <a:pPr>
              <a:buNone/>
            </a:pPr>
            <a:r>
              <a:rPr lang="en-US" i="1" dirty="0" smtClean="0">
                <a:hlinkClick r:id="rId2"/>
              </a:rPr>
              <a:t>   </a:t>
            </a:r>
          </a:p>
          <a:p>
            <a:pPr>
              <a:buNone/>
            </a:pPr>
            <a:r>
              <a:rPr lang="en-US" i="1" dirty="0" smtClean="0">
                <a:hlinkClick r:id="rId2"/>
              </a:rPr>
              <a:t> Obesity Surgery</a:t>
            </a:r>
            <a:r>
              <a:rPr lang="en-US" dirty="0" smtClean="0"/>
              <a:t> </a:t>
            </a:r>
            <a:r>
              <a:rPr lang="en-US" b="1" dirty="0" smtClean="0"/>
              <a:t>volume 32</a:t>
            </a:r>
            <a:r>
              <a:rPr lang="en-US" dirty="0" smtClean="0"/>
              <a:t>, pages3854–3862 (2022)</a:t>
            </a:r>
            <a:r>
              <a:rPr lang="en-US" dirty="0" smtClean="0">
                <a:hlinkClick r:id="rId3"/>
              </a:rPr>
              <a:t>Cite this article</a:t>
            </a:r>
            <a:endParaRPr lang="en-US" dirty="0" smtClean="0"/>
          </a:p>
          <a:p>
            <a:pPr lvl="0">
              <a:buNone/>
            </a:pPr>
            <a:r>
              <a:rPr lang="it-IT" dirty="0" smtClean="0">
                <a:hlinkClick r:id="rId3"/>
              </a:rPr>
              <a:t>     </a:t>
            </a:r>
            <a:r>
              <a:rPr lang="it-IT" dirty="0" err="1" smtClean="0">
                <a:hlinkClick r:id="rId3"/>
              </a:rPr>
              <a:t>Published</a:t>
            </a:r>
            <a:r>
              <a:rPr lang="it-IT" dirty="0" smtClean="0">
                <a:hlinkClick r:id="rId3"/>
              </a:rPr>
              <a:t>: 15 </a:t>
            </a:r>
            <a:r>
              <a:rPr lang="it-IT" dirty="0" err="1" smtClean="0">
                <a:hlinkClick r:id="rId3"/>
              </a:rPr>
              <a:t>October</a:t>
            </a:r>
            <a:r>
              <a:rPr lang="it-IT" dirty="0" smtClean="0">
                <a:hlinkClick r:id="rId3"/>
              </a:rPr>
              <a:t> 2022</a:t>
            </a:r>
            <a:endParaRPr lang="it-IT" dirty="0" smtClean="0"/>
          </a:p>
          <a:p>
            <a:endParaRPr lang="it-IT" dirty="0"/>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en-US" sz="2400" b="1" dirty="0" smtClean="0">
                <a:solidFill>
                  <a:schemeClr val="bg1"/>
                </a:solidFill>
              </a:rPr>
              <a:t>NOVEL </a:t>
            </a:r>
            <a:r>
              <a:rPr lang="en-US" sz="1600" b="1" dirty="0" smtClean="0">
                <a:solidFill>
                  <a:schemeClr val="bg1"/>
                </a:solidFill>
              </a:rPr>
              <a:t> </a:t>
            </a:r>
            <a:r>
              <a:rPr lang="en-US" sz="2400" b="1" dirty="0" smtClean="0">
                <a:solidFill>
                  <a:schemeClr val="bg1"/>
                </a:solidFill>
              </a:rPr>
              <a:t>LAPAROSCOPIC REVERSABLE GASTRIC BAYPASS WITH FUNDECTOMY AND ESPLORABLE STOMACH</a:t>
            </a:r>
            <a:endParaRPr lang="it-IT" sz="2400" dirty="0" smtClean="0"/>
          </a:p>
        </p:txBody>
      </p:sp>
      <p:sp>
        <p:nvSpPr>
          <p:cNvPr id="21507" name="Segnaposto contenuto 2"/>
          <p:cNvSpPr>
            <a:spLocks noGrp="1"/>
          </p:cNvSpPr>
          <p:nvPr>
            <p:ph idx="1"/>
          </p:nvPr>
        </p:nvSpPr>
        <p:spPr>
          <a:xfrm>
            <a:off x="323528" y="1628800"/>
            <a:ext cx="8229600" cy="4525962"/>
          </a:xfrm>
        </p:spPr>
        <p:txBody>
          <a:bodyPr/>
          <a:lstStyle/>
          <a:p>
            <a:r>
              <a:rPr lang="en-US" sz="2000" dirty="0" smtClean="0">
                <a:solidFill>
                  <a:srgbClr val="0070C0"/>
                </a:solidFill>
              </a:rPr>
              <a:t>No. of patients 1243</a:t>
            </a:r>
            <a:endParaRPr lang="it-IT" sz="2000" dirty="0" smtClean="0">
              <a:solidFill>
                <a:srgbClr val="0070C0"/>
              </a:solidFill>
            </a:endParaRPr>
          </a:p>
          <a:p>
            <a:r>
              <a:rPr lang="en-US" sz="2000" dirty="0" smtClean="0">
                <a:solidFill>
                  <a:srgbClr val="0070C0"/>
                </a:solidFill>
              </a:rPr>
              <a:t>Age, years, median (range) 38,4 (22–67)</a:t>
            </a:r>
            <a:endParaRPr lang="it-IT" sz="2000" dirty="0" smtClean="0">
              <a:solidFill>
                <a:srgbClr val="0070C0"/>
              </a:solidFill>
            </a:endParaRPr>
          </a:p>
          <a:p>
            <a:r>
              <a:rPr lang="en-US" sz="2000" dirty="0" smtClean="0">
                <a:solidFill>
                  <a:srgbClr val="0070C0"/>
                </a:solidFill>
              </a:rPr>
              <a:t>Females, 753//Male .490</a:t>
            </a:r>
          </a:p>
          <a:p>
            <a:pPr>
              <a:buFont typeface="Arial" charset="0"/>
              <a:buNone/>
            </a:pPr>
            <a:r>
              <a:rPr lang="it-IT" sz="2000" dirty="0" smtClean="0">
                <a:solidFill>
                  <a:srgbClr val="0070C0"/>
                </a:solidFill>
              </a:rPr>
              <a:t>      </a:t>
            </a:r>
            <a:r>
              <a:rPr lang="en-US" sz="2000" dirty="0" smtClean="0">
                <a:solidFill>
                  <a:srgbClr val="0070C0"/>
                </a:solidFill>
              </a:rPr>
              <a:t>Pre op body weight, kg, median (range)   123.4  (87–152)</a:t>
            </a:r>
            <a:endParaRPr lang="it-IT" sz="2000" dirty="0" smtClean="0">
              <a:solidFill>
                <a:srgbClr val="0070C0"/>
              </a:solidFill>
            </a:endParaRPr>
          </a:p>
          <a:p>
            <a:r>
              <a:rPr lang="en-US" sz="2000" dirty="0" smtClean="0">
                <a:solidFill>
                  <a:srgbClr val="0070C0"/>
                </a:solidFill>
              </a:rPr>
              <a:t>Pre op BMI, kg/m2, median (range)           44,8   (34–56.6)</a:t>
            </a:r>
            <a:endParaRPr lang="it-IT" sz="2000" dirty="0" smtClean="0">
              <a:solidFill>
                <a:srgbClr val="0070C0"/>
              </a:solidFill>
            </a:endParaRPr>
          </a:p>
          <a:p>
            <a:r>
              <a:rPr lang="en-US" sz="2000" dirty="0" smtClean="0">
                <a:solidFill>
                  <a:srgbClr val="0070C0"/>
                </a:solidFill>
              </a:rPr>
              <a:t>BMI 35–&lt; 40 kg/m2,    (12.5%)</a:t>
            </a:r>
            <a:endParaRPr lang="it-IT" sz="2000" dirty="0" smtClean="0">
              <a:solidFill>
                <a:srgbClr val="0070C0"/>
              </a:solidFill>
            </a:endParaRPr>
          </a:p>
          <a:p>
            <a:r>
              <a:rPr lang="en-US" sz="2000" dirty="0" smtClean="0">
                <a:solidFill>
                  <a:srgbClr val="0070C0"/>
                </a:solidFill>
              </a:rPr>
              <a:t>BMI 40–&lt; 50 kg/m2,    (79,4%)</a:t>
            </a:r>
            <a:endParaRPr lang="it-IT" sz="2000" dirty="0" smtClean="0">
              <a:solidFill>
                <a:srgbClr val="0070C0"/>
              </a:solidFill>
            </a:endParaRPr>
          </a:p>
          <a:p>
            <a:r>
              <a:rPr lang="en-US" sz="2000" dirty="0" smtClean="0">
                <a:solidFill>
                  <a:srgbClr val="0070C0"/>
                </a:solidFill>
              </a:rPr>
              <a:t>BMI 50–&lt; 60 kg/m2,    (8.1%)</a:t>
            </a:r>
            <a:endParaRPr lang="it-IT" sz="2000" dirty="0" smtClean="0">
              <a:solidFill>
                <a:srgbClr val="0070C0"/>
              </a:solidFill>
            </a:endParaRPr>
          </a:p>
          <a:p>
            <a:pPr eaLnBrk="1" hangingPunct="1">
              <a:buFont typeface="Arial" charset="0"/>
              <a:buNone/>
            </a:pPr>
            <a:r>
              <a:rPr lang="it-IT" sz="2000" dirty="0" smtClean="0">
                <a:solidFill>
                  <a:srgbClr val="0070C0"/>
                </a:solidFill>
              </a:rPr>
              <a:t>       </a:t>
            </a:r>
            <a:r>
              <a:rPr lang="it-IT" sz="2000" dirty="0" err="1" smtClean="0">
                <a:solidFill>
                  <a:srgbClr val="0070C0"/>
                </a:solidFill>
              </a:rPr>
              <a:t>Post-operative</a:t>
            </a:r>
            <a:r>
              <a:rPr lang="it-IT" sz="2000" dirty="0" smtClean="0">
                <a:solidFill>
                  <a:srgbClr val="0070C0"/>
                </a:solidFill>
              </a:rPr>
              <a:t>  stay( </a:t>
            </a:r>
            <a:r>
              <a:rPr lang="it-IT" sz="2000" dirty="0" err="1" smtClean="0">
                <a:solidFill>
                  <a:srgbClr val="0070C0"/>
                </a:solidFill>
              </a:rPr>
              <a:t>days</a:t>
            </a:r>
            <a:r>
              <a:rPr lang="it-IT" sz="2000" dirty="0" smtClean="0">
                <a:solidFill>
                  <a:srgbClr val="0070C0"/>
                </a:solidFill>
              </a:rPr>
              <a:t> )       4.74         (3- 8 )</a:t>
            </a:r>
          </a:p>
          <a:p>
            <a:pPr eaLnBrk="1" hangingPunct="1">
              <a:buFont typeface="Arial" charset="0"/>
              <a:buNone/>
            </a:pPr>
            <a:r>
              <a:rPr lang="it-IT" sz="2000" dirty="0" smtClean="0">
                <a:solidFill>
                  <a:srgbClr val="0070C0"/>
                </a:solidFill>
              </a:rPr>
              <a:t>        </a:t>
            </a:r>
            <a:r>
              <a:rPr lang="it-IT" sz="2000" dirty="0" err="1" smtClean="0">
                <a:solidFill>
                  <a:srgbClr val="0070C0"/>
                </a:solidFill>
              </a:rPr>
              <a:t>Mean</a:t>
            </a:r>
            <a:r>
              <a:rPr lang="it-IT" sz="2000" dirty="0" smtClean="0">
                <a:solidFill>
                  <a:srgbClr val="0070C0"/>
                </a:solidFill>
              </a:rPr>
              <a:t> </a:t>
            </a:r>
            <a:r>
              <a:rPr lang="it-IT" sz="2000" dirty="0" err="1" smtClean="0">
                <a:solidFill>
                  <a:srgbClr val="0070C0"/>
                </a:solidFill>
              </a:rPr>
              <a:t>operating</a:t>
            </a:r>
            <a:r>
              <a:rPr lang="it-IT" sz="2000" dirty="0" smtClean="0">
                <a:solidFill>
                  <a:srgbClr val="0070C0"/>
                </a:solidFill>
              </a:rPr>
              <a:t> </a:t>
            </a:r>
            <a:r>
              <a:rPr lang="it-IT" sz="2000" dirty="0" err="1" smtClean="0">
                <a:solidFill>
                  <a:srgbClr val="0070C0"/>
                </a:solidFill>
              </a:rPr>
              <a:t>time</a:t>
            </a:r>
            <a:r>
              <a:rPr lang="it-IT" sz="2000" dirty="0" smtClean="0">
                <a:solidFill>
                  <a:srgbClr val="0070C0"/>
                </a:solidFill>
              </a:rPr>
              <a:t>                122min.   ( 98 - 227)</a:t>
            </a:r>
          </a:p>
          <a:p>
            <a:pPr eaLnBrk="1" hangingPunct="1">
              <a:buFont typeface="Arial" charset="0"/>
              <a:buNone/>
            </a:pPr>
            <a:r>
              <a:rPr lang="it-IT" sz="2800" dirty="0" smtClean="0">
                <a:solidFill>
                  <a:srgbClr val="0070C0"/>
                </a:solidFill>
              </a:rPr>
              <a:t>    </a:t>
            </a:r>
          </a:p>
          <a:p>
            <a:endParaRPr lang="it-IT" dirty="0" smtClean="0"/>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1000102" y="2071672"/>
          <a:ext cx="7000922" cy="3357592"/>
        </p:xfrm>
        <a:graphic>
          <a:graphicData uri="http://schemas.openxmlformats.org/drawingml/2006/table">
            <a:tbl>
              <a:tblPr firstRow="1" bandRow="1">
                <a:effectLst>
                  <a:outerShdw blurRad="63500" dist="50800" dir="8100000" algn="tr" rotWithShape="0">
                    <a:prstClr val="black">
                      <a:alpha val="40000"/>
                    </a:prstClr>
                  </a:outerShdw>
                </a:effectLst>
                <a:tableStyleId>{5C22544A-7EE6-4342-B048-85BDC9FD1C3A}</a:tableStyleId>
              </a:tblPr>
              <a:tblGrid>
                <a:gridCol w="2975458"/>
                <a:gridCol w="1345301"/>
                <a:gridCol w="1345301"/>
                <a:gridCol w="1334862"/>
              </a:tblGrid>
              <a:tr h="419699">
                <a:tc>
                  <a:txBody>
                    <a:bodyPr/>
                    <a:lstStyle/>
                    <a:p>
                      <a:pPr algn="l" fontAlgn="b"/>
                      <a:r>
                        <a:rPr lang="it-IT" sz="1400" b="1" i="0" u="none" strike="noStrike" dirty="0" err="1">
                          <a:solidFill>
                            <a:srgbClr val="FFFFFF"/>
                          </a:solidFill>
                          <a:latin typeface="Calibri"/>
                        </a:rPr>
                        <a:t>Time</a:t>
                      </a:r>
                      <a:endParaRPr lang="it-IT" sz="1400" b="1" i="0" u="none" strike="noStrike" dirty="0">
                        <a:solidFill>
                          <a:srgbClr val="FFFFFF"/>
                        </a:solidFill>
                        <a:latin typeface="Calibri"/>
                      </a:endParaRPr>
                    </a:p>
                  </a:txBody>
                  <a:tcPr marL="9525" marR="9525" marT="9525" marB="0" anchor="ctr"/>
                </a:tc>
                <a:tc>
                  <a:txBody>
                    <a:bodyPr/>
                    <a:lstStyle/>
                    <a:p>
                      <a:pPr algn="ctr" fontAlgn="b"/>
                      <a:r>
                        <a:rPr lang="it-IT" sz="1400" b="1" i="0" u="none" strike="noStrike" dirty="0" err="1">
                          <a:solidFill>
                            <a:srgbClr val="FFFFFF"/>
                          </a:solidFill>
                          <a:latin typeface="Calibri"/>
                        </a:rPr>
                        <a:t>Weight</a:t>
                      </a:r>
                      <a:r>
                        <a:rPr lang="it-IT" sz="1400" b="1" i="0" u="none" strike="noStrike" dirty="0">
                          <a:solidFill>
                            <a:srgbClr val="FFFFFF"/>
                          </a:solidFill>
                          <a:latin typeface="Calibri"/>
                        </a:rPr>
                        <a:t> (kg)</a:t>
                      </a:r>
                    </a:p>
                  </a:txBody>
                  <a:tcPr marL="9525" marR="9525" marT="9525" marB="0" anchor="ctr"/>
                </a:tc>
                <a:tc>
                  <a:txBody>
                    <a:bodyPr/>
                    <a:lstStyle/>
                    <a:p>
                      <a:pPr algn="ctr" fontAlgn="b"/>
                      <a:r>
                        <a:rPr lang="it-IT" sz="1400" b="1" i="0" u="none" strike="noStrike" dirty="0">
                          <a:solidFill>
                            <a:srgbClr val="FFFFFF"/>
                          </a:solidFill>
                          <a:latin typeface="Calibri"/>
                        </a:rPr>
                        <a:t>BMI (kg/m2)</a:t>
                      </a:r>
                    </a:p>
                  </a:txBody>
                  <a:tcPr marL="9525" marR="9525" marT="9525" marB="0" anchor="ctr"/>
                </a:tc>
                <a:tc>
                  <a:txBody>
                    <a:bodyPr/>
                    <a:lstStyle/>
                    <a:p>
                      <a:pPr algn="ctr" fontAlgn="b"/>
                      <a:r>
                        <a:rPr lang="it-IT" sz="1400" b="1" i="0" u="none" strike="noStrike" dirty="0" err="1">
                          <a:solidFill>
                            <a:srgbClr val="FFFFFF"/>
                          </a:solidFill>
                          <a:latin typeface="Calibri"/>
                        </a:rPr>
                        <a:t>%EWL</a:t>
                      </a:r>
                      <a:endParaRPr lang="it-IT" sz="1400" b="1" i="0" u="none" strike="noStrike" dirty="0">
                        <a:solidFill>
                          <a:srgbClr val="FFFFFF"/>
                        </a:solidFill>
                        <a:latin typeface="Calibri"/>
                      </a:endParaRPr>
                    </a:p>
                  </a:txBody>
                  <a:tcPr marL="9525" marR="9525" marT="9525" marB="0" anchor="ctr"/>
                </a:tc>
              </a:tr>
              <a:tr h="419699">
                <a:tc>
                  <a:txBody>
                    <a:bodyPr/>
                    <a:lstStyle/>
                    <a:p>
                      <a:pPr algn="l" fontAlgn="b"/>
                      <a:r>
                        <a:rPr lang="it-IT" sz="1400" b="0" i="0" u="none" strike="noStrike" dirty="0" err="1">
                          <a:solidFill>
                            <a:srgbClr val="000000"/>
                          </a:solidFill>
                          <a:latin typeface="Calibri"/>
                        </a:rPr>
                        <a:t>Pre-op</a:t>
                      </a:r>
                      <a:endParaRPr lang="it-IT" sz="1400" b="0" i="0" u="none" strike="noStrike" dirty="0">
                        <a:solidFill>
                          <a:srgbClr val="000000"/>
                        </a:solidFill>
                        <a:latin typeface="Calibri"/>
                      </a:endParaRPr>
                    </a:p>
                  </a:txBody>
                  <a:tcPr marL="9525" marR="9525" marT="9525" marB="0" anchor="ctr"/>
                </a:tc>
                <a:tc>
                  <a:txBody>
                    <a:bodyPr/>
                    <a:lstStyle/>
                    <a:p>
                      <a:pPr algn="ctr" fontAlgn="b"/>
                      <a:r>
                        <a:rPr lang="it-IT" sz="1400" b="0" i="0" u="none" strike="noStrike" dirty="0" smtClean="0">
                          <a:solidFill>
                            <a:srgbClr val="000000"/>
                          </a:solidFill>
                          <a:latin typeface="Calibri"/>
                        </a:rPr>
                        <a:t>114 </a:t>
                      </a:r>
                      <a:r>
                        <a:rPr lang="it-IT" sz="1400" b="0" i="0" u="none" strike="noStrike" dirty="0">
                          <a:solidFill>
                            <a:srgbClr val="000000"/>
                          </a:solidFill>
                          <a:latin typeface="Calibri"/>
                        </a:rPr>
                        <a:t>± 8.9</a:t>
                      </a:r>
                    </a:p>
                  </a:txBody>
                  <a:tcPr marL="9525" marR="9525" marT="9525" marB="0" anchor="ctr"/>
                </a:tc>
                <a:tc>
                  <a:txBody>
                    <a:bodyPr/>
                    <a:lstStyle/>
                    <a:p>
                      <a:pPr algn="ctr" fontAlgn="b"/>
                      <a:r>
                        <a:rPr lang="it-IT" sz="1400" b="0" i="0" u="none" strike="noStrike" dirty="0" smtClean="0">
                          <a:solidFill>
                            <a:srgbClr val="000000"/>
                          </a:solidFill>
                          <a:latin typeface="Calibri"/>
                        </a:rPr>
                        <a:t>44,8 </a:t>
                      </a:r>
                      <a:r>
                        <a:rPr lang="it-IT" sz="1400" b="0" i="0" u="none" strike="noStrike" dirty="0">
                          <a:solidFill>
                            <a:srgbClr val="000000"/>
                          </a:solidFill>
                          <a:latin typeface="Calibri"/>
                        </a:rPr>
                        <a:t>± 7.5</a:t>
                      </a:r>
                    </a:p>
                  </a:txBody>
                  <a:tcPr marL="9525" marR="9525" marT="9525" marB="0" anchor="ctr"/>
                </a:tc>
                <a:tc>
                  <a:txBody>
                    <a:bodyPr/>
                    <a:lstStyle/>
                    <a:p>
                      <a:pPr algn="ctr" fontAlgn="b"/>
                      <a:r>
                        <a:rPr lang="it-IT" sz="1400" b="0" i="0" u="none" strike="noStrike">
                          <a:solidFill>
                            <a:srgbClr val="000000"/>
                          </a:solidFill>
                          <a:latin typeface="Calibri"/>
                        </a:rPr>
                        <a:t>------</a:t>
                      </a:r>
                    </a:p>
                  </a:txBody>
                  <a:tcPr marL="9525" marR="9525" marT="9525" marB="0" anchor="ctr"/>
                </a:tc>
              </a:tr>
              <a:tr h="419699">
                <a:tc>
                  <a:txBody>
                    <a:bodyPr/>
                    <a:lstStyle/>
                    <a:p>
                      <a:pPr algn="l" fontAlgn="b"/>
                      <a:r>
                        <a:rPr lang="en-US" sz="1400" b="0" i="0" u="none" strike="noStrike" dirty="0">
                          <a:solidFill>
                            <a:srgbClr val="000000"/>
                          </a:solidFill>
                          <a:latin typeface="Calibri"/>
                        </a:rPr>
                        <a:t>1 year follow-up </a:t>
                      </a:r>
                      <a:r>
                        <a:rPr lang="en-US" sz="1400" b="0" i="0" u="none" strike="noStrike" dirty="0" smtClean="0">
                          <a:solidFill>
                            <a:srgbClr val="000000"/>
                          </a:solidFill>
                          <a:latin typeface="Calibri"/>
                        </a:rPr>
                        <a:t>(</a:t>
                      </a:r>
                      <a:r>
                        <a:rPr lang="en-US" sz="1400" b="0" i="0" u="none" strike="noStrike" baseline="0" dirty="0" smtClean="0">
                          <a:solidFill>
                            <a:srgbClr val="000000"/>
                          </a:solidFill>
                          <a:latin typeface="Calibri"/>
                        </a:rPr>
                        <a:t>143 )</a:t>
                      </a:r>
                      <a:endParaRPr lang="en-US" sz="1400" b="0" i="0" u="none" strike="noStrike" dirty="0">
                        <a:solidFill>
                          <a:srgbClr val="000000"/>
                        </a:solidFill>
                        <a:latin typeface="Calibri"/>
                      </a:endParaRPr>
                    </a:p>
                  </a:txBody>
                  <a:tcPr marL="9525" marR="9525" marT="9525" marB="0" anchor="ctr"/>
                </a:tc>
                <a:tc>
                  <a:txBody>
                    <a:bodyPr/>
                    <a:lstStyle/>
                    <a:p>
                      <a:pPr algn="ctr" fontAlgn="b"/>
                      <a:r>
                        <a:rPr lang="it-IT" sz="1400" b="0" i="0" u="none" strike="noStrike" dirty="0">
                          <a:solidFill>
                            <a:srgbClr val="000000"/>
                          </a:solidFill>
                          <a:latin typeface="Calibri"/>
                        </a:rPr>
                        <a:t>83.2 ± 11.3</a:t>
                      </a:r>
                    </a:p>
                  </a:txBody>
                  <a:tcPr marL="9525" marR="9525" marT="9525" marB="0" anchor="ctr"/>
                </a:tc>
                <a:tc>
                  <a:txBody>
                    <a:bodyPr/>
                    <a:lstStyle/>
                    <a:p>
                      <a:pPr algn="ctr" fontAlgn="b"/>
                      <a:r>
                        <a:rPr lang="it-IT" sz="1400" b="0" i="0" u="none" strike="noStrike" dirty="0" smtClean="0">
                          <a:solidFill>
                            <a:srgbClr val="000000"/>
                          </a:solidFill>
                          <a:latin typeface="Calibri"/>
                        </a:rPr>
                        <a:t>37,8 </a:t>
                      </a:r>
                      <a:r>
                        <a:rPr lang="it-IT" sz="1400" b="0" i="0" u="none" strike="noStrike" dirty="0">
                          <a:solidFill>
                            <a:srgbClr val="000000"/>
                          </a:solidFill>
                          <a:latin typeface="Calibri"/>
                        </a:rPr>
                        <a:t>± 2.9</a:t>
                      </a:r>
                    </a:p>
                  </a:txBody>
                  <a:tcPr marL="9525" marR="9525" marT="9525" marB="0" anchor="ctr"/>
                </a:tc>
                <a:tc>
                  <a:txBody>
                    <a:bodyPr/>
                    <a:lstStyle/>
                    <a:p>
                      <a:pPr algn="ctr" fontAlgn="b"/>
                      <a:r>
                        <a:rPr lang="it-IT" sz="1400" b="0" i="0" u="none" strike="noStrike">
                          <a:solidFill>
                            <a:srgbClr val="000000"/>
                          </a:solidFill>
                          <a:latin typeface="Calibri"/>
                        </a:rPr>
                        <a:t>74.2 ± 17.4</a:t>
                      </a:r>
                    </a:p>
                  </a:txBody>
                  <a:tcPr marL="9525" marR="9525" marT="9525" marB="0" anchor="ctr"/>
                </a:tc>
              </a:tr>
              <a:tr h="419699">
                <a:tc>
                  <a:txBody>
                    <a:bodyPr/>
                    <a:lstStyle/>
                    <a:p>
                      <a:pPr algn="l" fontAlgn="b"/>
                      <a:r>
                        <a:rPr lang="en-US" sz="1400" b="0" i="0" u="none" strike="noStrike" dirty="0">
                          <a:solidFill>
                            <a:srgbClr val="000000"/>
                          </a:solidFill>
                          <a:latin typeface="Calibri"/>
                        </a:rPr>
                        <a:t>2 years follow-up </a:t>
                      </a:r>
                      <a:r>
                        <a:rPr lang="en-US" sz="1400" b="0" i="0" u="none" strike="noStrike" dirty="0" smtClean="0">
                          <a:solidFill>
                            <a:srgbClr val="000000"/>
                          </a:solidFill>
                          <a:latin typeface="Calibri"/>
                        </a:rPr>
                        <a:t>(237)</a:t>
                      </a:r>
                      <a:endParaRPr lang="en-US" sz="1400" b="0" i="0" u="none" strike="noStrike" dirty="0">
                        <a:solidFill>
                          <a:srgbClr val="000000"/>
                        </a:solidFill>
                        <a:latin typeface="Calibri"/>
                      </a:endParaRPr>
                    </a:p>
                  </a:txBody>
                  <a:tcPr marL="9525" marR="9525" marT="9525" marB="0" anchor="ctr"/>
                </a:tc>
                <a:tc>
                  <a:txBody>
                    <a:bodyPr/>
                    <a:lstStyle/>
                    <a:p>
                      <a:pPr algn="ctr" fontAlgn="b"/>
                      <a:r>
                        <a:rPr lang="it-IT" sz="1400" b="0" i="0" u="none" strike="noStrike" dirty="0">
                          <a:solidFill>
                            <a:srgbClr val="000000"/>
                          </a:solidFill>
                          <a:latin typeface="Calibri"/>
                        </a:rPr>
                        <a:t>81.3 ± 12.5</a:t>
                      </a:r>
                    </a:p>
                  </a:txBody>
                  <a:tcPr marL="9525" marR="9525" marT="9525" marB="0" anchor="ctr"/>
                </a:tc>
                <a:tc>
                  <a:txBody>
                    <a:bodyPr/>
                    <a:lstStyle/>
                    <a:p>
                      <a:pPr algn="ctr" fontAlgn="b"/>
                      <a:r>
                        <a:rPr lang="it-IT" sz="1400" b="0" i="0" u="none" strike="noStrike" dirty="0" smtClean="0">
                          <a:solidFill>
                            <a:srgbClr val="000000"/>
                          </a:solidFill>
                          <a:latin typeface="Calibri"/>
                        </a:rPr>
                        <a:t>29.5 </a:t>
                      </a:r>
                      <a:r>
                        <a:rPr lang="it-IT" sz="1400" b="0" i="0" u="none" strike="noStrike" dirty="0">
                          <a:solidFill>
                            <a:srgbClr val="000000"/>
                          </a:solidFill>
                          <a:latin typeface="Calibri"/>
                        </a:rPr>
                        <a:t>± 2.6</a:t>
                      </a:r>
                    </a:p>
                  </a:txBody>
                  <a:tcPr marL="9525" marR="9525" marT="9525" marB="0" anchor="ctr"/>
                </a:tc>
                <a:tc>
                  <a:txBody>
                    <a:bodyPr/>
                    <a:lstStyle/>
                    <a:p>
                      <a:pPr algn="ctr" fontAlgn="b"/>
                      <a:r>
                        <a:rPr lang="it-IT" sz="1400" b="0" i="0" u="none" strike="noStrike" dirty="0" smtClean="0">
                          <a:solidFill>
                            <a:srgbClr val="000000"/>
                          </a:solidFill>
                          <a:latin typeface="Calibri"/>
                        </a:rPr>
                        <a:t>73.2 </a:t>
                      </a:r>
                      <a:r>
                        <a:rPr lang="it-IT" sz="1400" b="0" i="0" u="none" strike="noStrike" dirty="0">
                          <a:solidFill>
                            <a:srgbClr val="000000"/>
                          </a:solidFill>
                          <a:latin typeface="Calibri"/>
                        </a:rPr>
                        <a:t>± </a:t>
                      </a:r>
                      <a:r>
                        <a:rPr lang="it-IT" sz="1400" b="0" i="0" u="none" strike="noStrike" dirty="0" smtClean="0">
                          <a:solidFill>
                            <a:srgbClr val="000000"/>
                          </a:solidFill>
                          <a:latin typeface="Calibri"/>
                        </a:rPr>
                        <a:t>16,4</a:t>
                      </a:r>
                      <a:endParaRPr lang="it-IT" sz="1400" b="0" i="0" u="none" strike="noStrike" dirty="0">
                        <a:solidFill>
                          <a:srgbClr val="000000"/>
                        </a:solidFill>
                        <a:latin typeface="Calibri"/>
                      </a:endParaRPr>
                    </a:p>
                  </a:txBody>
                  <a:tcPr marL="9525" marR="9525" marT="9525" marB="0" anchor="ctr"/>
                </a:tc>
              </a:tr>
              <a:tr h="419699">
                <a:tc>
                  <a:txBody>
                    <a:bodyPr/>
                    <a:lstStyle/>
                    <a:p>
                      <a:pPr algn="l" fontAlgn="b"/>
                      <a:r>
                        <a:rPr lang="en-US" sz="1400" b="0" i="0" u="none" strike="noStrike" dirty="0">
                          <a:solidFill>
                            <a:srgbClr val="000000"/>
                          </a:solidFill>
                          <a:latin typeface="Calibri"/>
                        </a:rPr>
                        <a:t>3 years follow-up </a:t>
                      </a:r>
                      <a:r>
                        <a:rPr lang="en-US" sz="1400" b="0" i="0" u="none" strike="noStrike" dirty="0" smtClean="0">
                          <a:solidFill>
                            <a:srgbClr val="000000"/>
                          </a:solidFill>
                          <a:latin typeface="Calibri"/>
                        </a:rPr>
                        <a:t>((412)</a:t>
                      </a:r>
                      <a:endParaRPr lang="en-US" sz="1400" b="0" i="0" u="none" strike="noStrike" dirty="0">
                        <a:solidFill>
                          <a:srgbClr val="000000"/>
                        </a:solidFill>
                        <a:latin typeface="Calibri"/>
                      </a:endParaRPr>
                    </a:p>
                  </a:txBody>
                  <a:tcPr marL="9525" marR="9525" marT="9525" marB="0" anchor="ctr"/>
                </a:tc>
                <a:tc>
                  <a:txBody>
                    <a:bodyPr/>
                    <a:lstStyle/>
                    <a:p>
                      <a:pPr algn="ctr" fontAlgn="b"/>
                      <a:r>
                        <a:rPr lang="it-IT" sz="1400" b="0" i="0" u="none" strike="noStrike" dirty="0">
                          <a:solidFill>
                            <a:srgbClr val="000000"/>
                          </a:solidFill>
                          <a:latin typeface="Calibri"/>
                        </a:rPr>
                        <a:t>81.7 ± 11.6</a:t>
                      </a:r>
                    </a:p>
                  </a:txBody>
                  <a:tcPr marL="9525" marR="9525" marT="9525" marB="0" anchor="ctr"/>
                </a:tc>
                <a:tc>
                  <a:txBody>
                    <a:bodyPr/>
                    <a:lstStyle/>
                    <a:p>
                      <a:pPr algn="ctr" fontAlgn="b"/>
                      <a:r>
                        <a:rPr lang="it-IT" sz="1400" b="0" i="0" u="none" strike="noStrike" dirty="0" smtClean="0">
                          <a:solidFill>
                            <a:srgbClr val="000000"/>
                          </a:solidFill>
                          <a:latin typeface="Calibri"/>
                        </a:rPr>
                        <a:t>29.6 </a:t>
                      </a:r>
                      <a:r>
                        <a:rPr lang="it-IT" sz="1400" b="0" i="0" u="none" strike="noStrike" dirty="0">
                          <a:solidFill>
                            <a:srgbClr val="000000"/>
                          </a:solidFill>
                          <a:latin typeface="Calibri"/>
                        </a:rPr>
                        <a:t>± 6.2</a:t>
                      </a:r>
                    </a:p>
                  </a:txBody>
                  <a:tcPr marL="9525" marR="9525" marT="9525" marB="0" anchor="ctr"/>
                </a:tc>
                <a:tc>
                  <a:txBody>
                    <a:bodyPr/>
                    <a:lstStyle/>
                    <a:p>
                      <a:pPr algn="ctr" fontAlgn="b"/>
                      <a:r>
                        <a:rPr lang="it-IT" sz="1400" b="0" i="0" u="none" strike="noStrike" dirty="0" smtClean="0">
                          <a:solidFill>
                            <a:srgbClr val="000000"/>
                          </a:solidFill>
                          <a:latin typeface="Calibri"/>
                        </a:rPr>
                        <a:t>73,6 </a:t>
                      </a:r>
                      <a:r>
                        <a:rPr lang="it-IT" sz="1400" b="0" i="0" u="none" strike="noStrike" dirty="0">
                          <a:solidFill>
                            <a:srgbClr val="000000"/>
                          </a:solidFill>
                          <a:latin typeface="Calibri"/>
                        </a:rPr>
                        <a:t>± 16.2</a:t>
                      </a:r>
                    </a:p>
                  </a:txBody>
                  <a:tcPr marL="9525" marR="9525" marT="9525" marB="0" anchor="ctr"/>
                </a:tc>
              </a:tr>
              <a:tr h="419699">
                <a:tc>
                  <a:txBody>
                    <a:bodyPr/>
                    <a:lstStyle/>
                    <a:p>
                      <a:pPr algn="l" fontAlgn="b"/>
                      <a:r>
                        <a:rPr lang="en-US" sz="1400" b="0" i="0" u="none" strike="noStrike" dirty="0">
                          <a:solidFill>
                            <a:srgbClr val="000000"/>
                          </a:solidFill>
                          <a:latin typeface="Calibri"/>
                        </a:rPr>
                        <a:t>5 years follow-up </a:t>
                      </a:r>
                      <a:r>
                        <a:rPr lang="en-US" sz="1400" b="0" i="0" u="none" strike="noStrike" dirty="0" smtClean="0">
                          <a:solidFill>
                            <a:srgbClr val="000000"/>
                          </a:solidFill>
                          <a:latin typeface="Calibri"/>
                        </a:rPr>
                        <a:t>(643)</a:t>
                      </a:r>
                      <a:endParaRPr lang="en-US" sz="1400" b="0" i="0" u="none" strike="noStrike" dirty="0">
                        <a:solidFill>
                          <a:srgbClr val="000000"/>
                        </a:solidFill>
                        <a:latin typeface="Calibri"/>
                      </a:endParaRPr>
                    </a:p>
                  </a:txBody>
                  <a:tcPr marL="9525" marR="9525" marT="9525" marB="0" anchor="ctr"/>
                </a:tc>
                <a:tc>
                  <a:txBody>
                    <a:bodyPr/>
                    <a:lstStyle/>
                    <a:p>
                      <a:pPr algn="ctr" fontAlgn="b"/>
                      <a:r>
                        <a:rPr lang="it-IT" sz="1400" b="0" i="0" u="none" strike="noStrike" dirty="0" smtClean="0">
                          <a:solidFill>
                            <a:srgbClr val="000000"/>
                          </a:solidFill>
                          <a:latin typeface="Calibri"/>
                        </a:rPr>
                        <a:t>81.1 </a:t>
                      </a:r>
                      <a:r>
                        <a:rPr lang="it-IT" sz="1400" b="0" i="0" u="none" strike="noStrike" dirty="0">
                          <a:solidFill>
                            <a:srgbClr val="000000"/>
                          </a:solidFill>
                          <a:latin typeface="Calibri"/>
                        </a:rPr>
                        <a:t>± 12.8</a:t>
                      </a:r>
                    </a:p>
                  </a:txBody>
                  <a:tcPr marL="9525" marR="9525" marT="9525" marB="0" anchor="ctr"/>
                </a:tc>
                <a:tc>
                  <a:txBody>
                    <a:bodyPr/>
                    <a:lstStyle/>
                    <a:p>
                      <a:pPr algn="ctr" fontAlgn="b"/>
                      <a:r>
                        <a:rPr lang="it-IT" sz="1400" b="0" i="0" u="none" strike="noStrike" dirty="0" smtClean="0">
                          <a:solidFill>
                            <a:srgbClr val="000000"/>
                          </a:solidFill>
                          <a:latin typeface="Calibri"/>
                        </a:rPr>
                        <a:t>31.5 </a:t>
                      </a:r>
                      <a:r>
                        <a:rPr lang="it-IT" sz="1400" b="0" i="0" u="none" strike="noStrike" dirty="0">
                          <a:solidFill>
                            <a:srgbClr val="000000"/>
                          </a:solidFill>
                          <a:latin typeface="Calibri"/>
                        </a:rPr>
                        <a:t>± 5.7</a:t>
                      </a:r>
                    </a:p>
                  </a:txBody>
                  <a:tcPr marL="9525" marR="9525" marT="9525" marB="0" anchor="ctr"/>
                </a:tc>
                <a:tc>
                  <a:txBody>
                    <a:bodyPr/>
                    <a:lstStyle/>
                    <a:p>
                      <a:pPr algn="ctr" fontAlgn="b"/>
                      <a:r>
                        <a:rPr lang="it-IT" sz="1400" b="0" i="0" u="none" strike="noStrike" dirty="0" smtClean="0">
                          <a:solidFill>
                            <a:srgbClr val="000000"/>
                          </a:solidFill>
                          <a:latin typeface="Calibri"/>
                        </a:rPr>
                        <a:t>71,35 </a:t>
                      </a:r>
                      <a:r>
                        <a:rPr lang="it-IT" sz="1400" b="0" i="0" u="none" strike="noStrike" dirty="0">
                          <a:solidFill>
                            <a:srgbClr val="000000"/>
                          </a:solidFill>
                          <a:latin typeface="Calibri"/>
                        </a:rPr>
                        <a:t>± 17.3</a:t>
                      </a:r>
                    </a:p>
                  </a:txBody>
                  <a:tcPr marL="9525" marR="9525" marT="9525" marB="0" anchor="ctr"/>
                </a:tc>
              </a:tr>
              <a:tr h="419699">
                <a:tc>
                  <a:txBody>
                    <a:bodyPr/>
                    <a:lstStyle/>
                    <a:p>
                      <a:pPr algn="l" fontAlgn="b"/>
                      <a:r>
                        <a:rPr lang="en-US" sz="1400" b="0" i="0" u="none" strike="noStrike" dirty="0">
                          <a:solidFill>
                            <a:srgbClr val="000000"/>
                          </a:solidFill>
                          <a:latin typeface="Calibri"/>
                        </a:rPr>
                        <a:t>7  years follow up </a:t>
                      </a:r>
                      <a:r>
                        <a:rPr lang="en-US" sz="1400" b="0" i="0" u="none" strike="noStrike" dirty="0" smtClean="0">
                          <a:solidFill>
                            <a:srgbClr val="000000"/>
                          </a:solidFill>
                          <a:latin typeface="Calibri"/>
                        </a:rPr>
                        <a:t>(841) </a:t>
                      </a:r>
                      <a:endParaRPr lang="en-US" sz="1400" b="0" i="0" u="none" strike="noStrike" dirty="0">
                        <a:solidFill>
                          <a:srgbClr val="000000"/>
                        </a:solidFill>
                        <a:latin typeface="Calibri"/>
                      </a:endParaRPr>
                    </a:p>
                  </a:txBody>
                  <a:tcPr marL="9525" marR="9525" marT="9525" marB="0" anchor="ctr"/>
                </a:tc>
                <a:tc>
                  <a:txBody>
                    <a:bodyPr/>
                    <a:lstStyle/>
                    <a:p>
                      <a:pPr algn="ctr" fontAlgn="b"/>
                      <a:r>
                        <a:rPr lang="it-IT" sz="1400" b="0" i="0" u="none" strike="noStrike" dirty="0">
                          <a:solidFill>
                            <a:srgbClr val="000000"/>
                          </a:solidFill>
                          <a:latin typeface="Calibri"/>
                        </a:rPr>
                        <a:t> </a:t>
                      </a:r>
                      <a:r>
                        <a:rPr lang="it-IT" sz="1400" b="0" i="0" u="none" strike="noStrike" dirty="0" smtClean="0">
                          <a:solidFill>
                            <a:srgbClr val="000000"/>
                          </a:solidFill>
                          <a:latin typeface="Calibri"/>
                        </a:rPr>
                        <a:t>83.7 </a:t>
                      </a:r>
                      <a:r>
                        <a:rPr lang="it-IT" sz="1400" b="0" i="0" u="none" strike="noStrike" dirty="0">
                          <a:solidFill>
                            <a:srgbClr val="000000"/>
                          </a:solidFill>
                          <a:latin typeface="Calibri"/>
                        </a:rPr>
                        <a:t>± 11.50</a:t>
                      </a:r>
                    </a:p>
                  </a:txBody>
                  <a:tcPr marL="9525" marR="9525" marT="9525" marB="0" anchor="ctr"/>
                </a:tc>
                <a:tc>
                  <a:txBody>
                    <a:bodyPr/>
                    <a:lstStyle/>
                    <a:p>
                      <a:pPr algn="ctr" fontAlgn="b"/>
                      <a:r>
                        <a:rPr lang="it-IT" sz="1400" b="0" i="0" u="none" strike="noStrike" dirty="0" smtClean="0">
                          <a:solidFill>
                            <a:srgbClr val="000000"/>
                          </a:solidFill>
                          <a:latin typeface="Calibri"/>
                        </a:rPr>
                        <a:t>30,3 </a:t>
                      </a:r>
                      <a:r>
                        <a:rPr lang="it-IT" sz="1400" b="0" i="0" u="none" strike="noStrike" dirty="0">
                          <a:solidFill>
                            <a:srgbClr val="000000"/>
                          </a:solidFill>
                          <a:latin typeface="Calibri"/>
                        </a:rPr>
                        <a:t>± 3.7 </a:t>
                      </a:r>
                    </a:p>
                  </a:txBody>
                  <a:tcPr marL="9525" marR="9525" marT="9525" marB="0" anchor="ctr"/>
                </a:tc>
                <a:tc>
                  <a:txBody>
                    <a:bodyPr/>
                    <a:lstStyle/>
                    <a:p>
                      <a:pPr algn="ctr" fontAlgn="b"/>
                      <a:r>
                        <a:rPr lang="it-IT" sz="1400" b="0" i="0" u="none" strike="noStrike" dirty="0" smtClean="0">
                          <a:solidFill>
                            <a:srgbClr val="000000"/>
                          </a:solidFill>
                          <a:latin typeface="Calibri"/>
                        </a:rPr>
                        <a:t>67,72 </a:t>
                      </a:r>
                      <a:r>
                        <a:rPr lang="it-IT" sz="1400" b="0" i="0" u="none" strike="noStrike" dirty="0">
                          <a:solidFill>
                            <a:srgbClr val="000000"/>
                          </a:solidFill>
                          <a:latin typeface="Calibri"/>
                        </a:rPr>
                        <a:t>± 16.8</a:t>
                      </a:r>
                    </a:p>
                  </a:txBody>
                  <a:tcPr marL="9525" marR="9525" marT="9525" marB="0" anchor="ctr"/>
                </a:tc>
              </a:tr>
              <a:tr h="419699">
                <a:tc>
                  <a:txBody>
                    <a:bodyPr/>
                    <a:lstStyle/>
                    <a:p>
                      <a:pPr algn="l" fontAlgn="b"/>
                      <a:r>
                        <a:rPr lang="en-US" sz="1400" b="0" i="0" u="none" strike="noStrike" dirty="0">
                          <a:solidFill>
                            <a:srgbClr val="000000"/>
                          </a:solidFill>
                          <a:latin typeface="Calibri"/>
                        </a:rPr>
                        <a:t>10 years follow up </a:t>
                      </a:r>
                      <a:r>
                        <a:rPr lang="en-US" sz="1400" b="0" i="0" u="none" strike="noStrike" dirty="0" smtClean="0">
                          <a:solidFill>
                            <a:srgbClr val="000000"/>
                          </a:solidFill>
                          <a:latin typeface="Calibri"/>
                        </a:rPr>
                        <a:t>(1247 )                                         </a:t>
                      </a:r>
                      <a:endParaRPr lang="en-US" sz="1400" b="0" i="0" u="none" strike="noStrike" dirty="0">
                        <a:solidFill>
                          <a:srgbClr val="000000"/>
                        </a:solidFill>
                        <a:latin typeface="Calibri"/>
                      </a:endParaRPr>
                    </a:p>
                  </a:txBody>
                  <a:tcPr marL="9525" marR="9525" marT="9525" marB="0" anchor="ctr"/>
                </a:tc>
                <a:tc>
                  <a:txBody>
                    <a:bodyPr/>
                    <a:lstStyle/>
                    <a:p>
                      <a:pPr algn="ctr" fontAlgn="b"/>
                      <a:r>
                        <a:rPr lang="it-IT" sz="1400" b="0" i="0" u="none" strike="noStrike" dirty="0" smtClean="0">
                          <a:solidFill>
                            <a:srgbClr val="000000"/>
                          </a:solidFill>
                          <a:latin typeface="Calibri"/>
                        </a:rPr>
                        <a:t>87.8 </a:t>
                      </a:r>
                      <a:r>
                        <a:rPr lang="it-IT" sz="1400" b="0" i="0" u="none" strike="noStrike" dirty="0">
                          <a:solidFill>
                            <a:srgbClr val="000000"/>
                          </a:solidFill>
                          <a:latin typeface="Calibri"/>
                        </a:rPr>
                        <a:t>± 11.50</a:t>
                      </a:r>
                    </a:p>
                  </a:txBody>
                  <a:tcPr marL="9525" marR="9525" marT="9525" marB="0" anchor="ctr"/>
                </a:tc>
                <a:tc>
                  <a:txBody>
                    <a:bodyPr/>
                    <a:lstStyle/>
                    <a:p>
                      <a:pPr algn="ctr" fontAlgn="b"/>
                      <a:r>
                        <a:rPr lang="it-IT" sz="1400" b="0" i="0" u="none" strike="noStrike" dirty="0" smtClean="0">
                          <a:solidFill>
                            <a:srgbClr val="000000"/>
                          </a:solidFill>
                          <a:latin typeface="Calibri"/>
                        </a:rPr>
                        <a:t>32.4 </a:t>
                      </a:r>
                      <a:r>
                        <a:rPr lang="it-IT" sz="1400" b="0" i="0" u="none" strike="noStrike" dirty="0">
                          <a:solidFill>
                            <a:srgbClr val="000000"/>
                          </a:solidFill>
                          <a:latin typeface="Calibri"/>
                        </a:rPr>
                        <a:t>± 2.5</a:t>
                      </a:r>
                    </a:p>
                  </a:txBody>
                  <a:tcPr marL="9525" marR="9525" marT="9525" marB="0" anchor="ctr"/>
                </a:tc>
                <a:tc>
                  <a:txBody>
                    <a:bodyPr/>
                    <a:lstStyle/>
                    <a:p>
                      <a:pPr algn="ctr" fontAlgn="b"/>
                      <a:r>
                        <a:rPr lang="it-IT" sz="1400" b="0" i="0" u="none" strike="noStrike" dirty="0" smtClean="0">
                          <a:solidFill>
                            <a:srgbClr val="000000"/>
                          </a:solidFill>
                          <a:latin typeface="Calibri"/>
                        </a:rPr>
                        <a:t>68,59 </a:t>
                      </a:r>
                      <a:r>
                        <a:rPr lang="it-IT" sz="1400" b="0" i="0" u="none" strike="noStrike" dirty="0">
                          <a:solidFill>
                            <a:srgbClr val="000000"/>
                          </a:solidFill>
                          <a:latin typeface="Calibri"/>
                        </a:rPr>
                        <a:t>± 16.3</a:t>
                      </a:r>
                    </a:p>
                  </a:txBody>
                  <a:tcPr marL="9525" marR="9525" marT="9525" marB="0" anchor="ctr"/>
                </a:tc>
              </a:tr>
            </a:tbl>
          </a:graphicData>
        </a:graphic>
      </p:graphicFrame>
      <p:sp>
        <p:nvSpPr>
          <p:cNvPr id="6" name="Titolo 1"/>
          <p:cNvSpPr>
            <a:spLocks noGrp="1"/>
          </p:cNvSpPr>
          <p:nvPr>
            <p:ph type="title"/>
          </p:nvPr>
        </p:nvSpPr>
        <p:spPr>
          <a:xfrm>
            <a:off x="457200" y="268288"/>
            <a:ext cx="8229600" cy="1089025"/>
          </a:xfrm>
        </p:spPr>
        <p:txBody>
          <a:bodyPr>
            <a:noAutofit/>
          </a:bodyPr>
          <a:lstStyle/>
          <a:p>
            <a:pPr>
              <a:defRPr/>
            </a:pPr>
            <a:r>
              <a:rPr lang="en-US" sz="2400" b="1" dirty="0" smtClean="0">
                <a:solidFill>
                  <a:schemeClr val="accent1">
                    <a:lumMod val="20000"/>
                    <a:lumOff val="80000"/>
                  </a:schemeClr>
                </a:solidFill>
                <a:effectLst>
                  <a:outerShdw blurRad="38100" dist="38100" dir="2700000" algn="tl">
                    <a:srgbClr val="000000">
                      <a:alpha val="43137"/>
                    </a:srgbClr>
                  </a:outerShdw>
                </a:effectLst>
              </a:rPr>
              <a:t>NOVEL  LAPAROSCOPIC REVERSABLE GASTRIC BYPASS WITH FUNDECTOMY AND ESPLORABLE STOMACH  </a:t>
            </a:r>
            <a:br>
              <a:rPr lang="en-US" sz="2400" b="1" dirty="0" smtClean="0">
                <a:solidFill>
                  <a:schemeClr val="accent1">
                    <a:lumMod val="20000"/>
                    <a:lumOff val="80000"/>
                  </a:schemeClr>
                </a:solidFill>
                <a:effectLst>
                  <a:outerShdw blurRad="38100" dist="38100" dir="2700000" algn="tl">
                    <a:srgbClr val="000000">
                      <a:alpha val="43137"/>
                    </a:srgbClr>
                  </a:outerShdw>
                </a:effectLst>
              </a:rPr>
            </a:br>
            <a:r>
              <a:rPr lang="en-US" sz="2400" b="1" dirty="0" smtClean="0">
                <a:solidFill>
                  <a:schemeClr val="accent1">
                    <a:lumMod val="20000"/>
                    <a:lumOff val="80000"/>
                  </a:schemeClr>
                </a:solidFill>
                <a:effectLst>
                  <a:outerShdw blurRad="38100" dist="38100" dir="2700000" algn="tl">
                    <a:srgbClr val="000000">
                      <a:alpha val="43137"/>
                    </a:srgbClr>
                  </a:outerShdw>
                </a:effectLst>
              </a:rPr>
              <a:t>(</a:t>
            </a:r>
            <a:endParaRPr lang="it-IT" sz="2400" dirty="0">
              <a:solidFill>
                <a:schemeClr val="accent1">
                  <a:lumMod val="20000"/>
                  <a:lumOff val="80000"/>
                </a:schemeClr>
              </a:solidFill>
              <a:effectLst>
                <a:outerShdw blurRad="38100" dist="38100" dir="2700000" algn="tl">
                  <a:srgbClr val="000000">
                    <a:alpha val="43137"/>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r>
              <a:rPr lang="en-US" sz="2400" b="1" dirty="0" smtClean="0">
                <a:solidFill>
                  <a:schemeClr val="bg1"/>
                </a:solidFill>
              </a:rPr>
              <a:t>NOVEL </a:t>
            </a:r>
            <a:r>
              <a:rPr lang="en-US" sz="1600" b="1" dirty="0" smtClean="0">
                <a:solidFill>
                  <a:schemeClr val="bg1"/>
                </a:solidFill>
              </a:rPr>
              <a:t> </a:t>
            </a:r>
            <a:r>
              <a:rPr lang="en-US" sz="2400" b="1" dirty="0" smtClean="0">
                <a:solidFill>
                  <a:schemeClr val="bg1"/>
                </a:solidFill>
              </a:rPr>
              <a:t>LAPAROSCOPIC REVERSABLE GASTRIC BAYPASS WITH FUNDECTOMY AND ESPLORABLE STOMACH</a:t>
            </a:r>
            <a:endParaRPr lang="it-IT" sz="2400" dirty="0" smtClean="0"/>
          </a:p>
        </p:txBody>
      </p:sp>
      <p:sp>
        <p:nvSpPr>
          <p:cNvPr id="23555" name="Segnaposto contenuto 2"/>
          <p:cNvSpPr>
            <a:spLocks noGrp="1"/>
          </p:cNvSpPr>
          <p:nvPr>
            <p:ph idx="1"/>
          </p:nvPr>
        </p:nvSpPr>
        <p:spPr>
          <a:xfrm>
            <a:off x="468313" y="1844675"/>
            <a:ext cx="8242300" cy="4373563"/>
          </a:xfrm>
        </p:spPr>
        <p:txBody>
          <a:bodyPr/>
          <a:lstStyle/>
          <a:p>
            <a:pPr>
              <a:buFont typeface="Arial" charset="0"/>
              <a:buNone/>
            </a:pPr>
            <a:r>
              <a:rPr lang="it-IT" sz="2400" dirty="0" smtClean="0">
                <a:solidFill>
                  <a:srgbClr val="0070C0"/>
                </a:solidFill>
              </a:rPr>
              <a:t>                  </a:t>
            </a:r>
            <a:r>
              <a:rPr lang="it-IT" sz="2800" dirty="0" err="1" smtClean="0">
                <a:solidFill>
                  <a:srgbClr val="0070C0"/>
                </a:solidFill>
              </a:rPr>
              <a:t>Comorbidities</a:t>
            </a:r>
            <a:r>
              <a:rPr lang="it-IT" sz="2800" dirty="0" smtClean="0">
                <a:solidFill>
                  <a:srgbClr val="0070C0"/>
                </a:solidFill>
              </a:rPr>
              <a:t> </a:t>
            </a:r>
            <a:r>
              <a:rPr lang="it-IT" sz="2800" dirty="0" err="1" smtClean="0">
                <a:solidFill>
                  <a:srgbClr val="0070C0"/>
                </a:solidFill>
              </a:rPr>
              <a:t>resolution</a:t>
            </a:r>
            <a:r>
              <a:rPr lang="it-IT" sz="2800" dirty="0" smtClean="0">
                <a:solidFill>
                  <a:srgbClr val="0070C0"/>
                </a:solidFill>
              </a:rPr>
              <a:t>  at 10 </a:t>
            </a:r>
            <a:r>
              <a:rPr lang="it-IT" sz="2800" dirty="0" err="1" smtClean="0">
                <a:solidFill>
                  <a:srgbClr val="0070C0"/>
                </a:solidFill>
              </a:rPr>
              <a:t>years</a:t>
            </a:r>
            <a:endParaRPr lang="it-IT" sz="2800" dirty="0" smtClean="0">
              <a:solidFill>
                <a:srgbClr val="0070C0"/>
              </a:solidFill>
            </a:endParaRPr>
          </a:p>
          <a:p>
            <a:pPr>
              <a:buFont typeface="Arial" charset="0"/>
              <a:buNone/>
            </a:pPr>
            <a:endParaRPr lang="it-IT" sz="2400" dirty="0" smtClean="0">
              <a:solidFill>
                <a:srgbClr val="0070C0"/>
              </a:solidFill>
            </a:endParaRPr>
          </a:p>
          <a:p>
            <a:pPr>
              <a:buFont typeface="Arial" charset="0"/>
              <a:buNone/>
            </a:pPr>
            <a:r>
              <a:rPr lang="it-IT" sz="2400" dirty="0" smtClean="0">
                <a:solidFill>
                  <a:srgbClr val="0070C0"/>
                </a:solidFill>
              </a:rPr>
              <a:t>                                                </a:t>
            </a:r>
            <a:r>
              <a:rPr lang="it-IT" sz="2400" dirty="0" err="1" smtClean="0">
                <a:solidFill>
                  <a:srgbClr val="0070C0"/>
                </a:solidFill>
              </a:rPr>
              <a:t>Resolution</a:t>
            </a:r>
            <a:r>
              <a:rPr lang="it-IT" sz="2400" dirty="0" smtClean="0">
                <a:solidFill>
                  <a:srgbClr val="0070C0"/>
                </a:solidFill>
              </a:rPr>
              <a:t>     </a:t>
            </a:r>
            <a:r>
              <a:rPr lang="it-IT" sz="2400" dirty="0" err="1" smtClean="0">
                <a:solidFill>
                  <a:srgbClr val="0070C0"/>
                </a:solidFill>
              </a:rPr>
              <a:t>Improvement</a:t>
            </a:r>
            <a:r>
              <a:rPr lang="it-IT" sz="2400" dirty="0" smtClean="0">
                <a:solidFill>
                  <a:srgbClr val="0070C0"/>
                </a:solidFill>
              </a:rPr>
              <a:t> No </a:t>
            </a:r>
            <a:r>
              <a:rPr lang="it-IT" sz="2400" dirty="0" err="1" smtClean="0">
                <a:solidFill>
                  <a:srgbClr val="0070C0"/>
                </a:solidFill>
              </a:rPr>
              <a:t>change</a:t>
            </a:r>
            <a:r>
              <a:rPr lang="it-IT" sz="2400" dirty="0" smtClean="0">
                <a:solidFill>
                  <a:srgbClr val="0070C0"/>
                </a:solidFill>
              </a:rPr>
              <a:t>  </a:t>
            </a:r>
          </a:p>
          <a:p>
            <a:pPr>
              <a:buFont typeface="Arial" charset="0"/>
              <a:buNone/>
            </a:pPr>
            <a:r>
              <a:rPr lang="it-IT" sz="2400" dirty="0" smtClean="0">
                <a:solidFill>
                  <a:srgbClr val="0070C0"/>
                </a:solidFill>
              </a:rPr>
              <a:t> </a:t>
            </a:r>
            <a:r>
              <a:rPr lang="it-IT" sz="2400" dirty="0" err="1" smtClean="0">
                <a:solidFill>
                  <a:srgbClr val="0070C0"/>
                </a:solidFill>
              </a:rPr>
              <a:t>*Hypertension</a:t>
            </a:r>
            <a:r>
              <a:rPr lang="it-IT" sz="2400" dirty="0" smtClean="0">
                <a:solidFill>
                  <a:srgbClr val="0070C0"/>
                </a:solidFill>
              </a:rPr>
              <a:t>  (49.5%)            67,4%             26,1 %            6,5%                  </a:t>
            </a:r>
          </a:p>
          <a:p>
            <a:pPr>
              <a:buFont typeface="Arial" charset="0"/>
              <a:buNone/>
            </a:pPr>
            <a:r>
              <a:rPr lang="it-IT" sz="2400" dirty="0" smtClean="0">
                <a:solidFill>
                  <a:srgbClr val="0070C0"/>
                </a:solidFill>
              </a:rPr>
              <a:t> </a:t>
            </a:r>
            <a:r>
              <a:rPr lang="it-IT" sz="2400" dirty="0" err="1" smtClean="0">
                <a:solidFill>
                  <a:srgbClr val="0070C0"/>
                </a:solidFill>
              </a:rPr>
              <a:t>*Dyslipidemia</a:t>
            </a:r>
            <a:r>
              <a:rPr lang="it-IT" sz="2400" dirty="0" smtClean="0">
                <a:solidFill>
                  <a:srgbClr val="0070C0"/>
                </a:solidFill>
              </a:rPr>
              <a:t>	   (47.3%)            75,3%             24,7%             </a:t>
            </a:r>
            <a:r>
              <a:rPr lang="it-IT" sz="2400" dirty="0" err="1" smtClean="0">
                <a:solidFill>
                  <a:srgbClr val="0070C0"/>
                </a:solidFill>
              </a:rPr>
              <a:t>-------</a:t>
            </a:r>
            <a:r>
              <a:rPr lang="it-IT" sz="2400" dirty="0" smtClean="0">
                <a:solidFill>
                  <a:srgbClr val="0070C0"/>
                </a:solidFill>
              </a:rPr>
              <a:t> </a:t>
            </a:r>
          </a:p>
          <a:p>
            <a:pPr>
              <a:buFont typeface="Arial" charset="0"/>
              <a:buNone/>
            </a:pPr>
            <a:r>
              <a:rPr lang="pt-BR" sz="2400" dirty="0" smtClean="0">
                <a:solidFill>
                  <a:srgbClr val="0070C0"/>
                </a:solidFill>
              </a:rPr>
              <a:t> *GERD	   (37.6%)             84,8%            15,2%             --------</a:t>
            </a:r>
          </a:p>
          <a:p>
            <a:pPr>
              <a:buFont typeface="Arial" charset="0"/>
              <a:buNone/>
            </a:pPr>
            <a:r>
              <a:rPr lang="it-IT" sz="2400" dirty="0" smtClean="0">
                <a:solidFill>
                  <a:srgbClr val="0070C0"/>
                </a:solidFill>
              </a:rPr>
              <a:t> </a:t>
            </a:r>
            <a:r>
              <a:rPr lang="it-IT" sz="2400" dirty="0" err="1" smtClean="0">
                <a:solidFill>
                  <a:srgbClr val="0070C0"/>
                </a:solidFill>
              </a:rPr>
              <a:t>*Diabetes</a:t>
            </a:r>
            <a:r>
              <a:rPr lang="it-IT" sz="2400" dirty="0" smtClean="0">
                <a:solidFill>
                  <a:srgbClr val="0070C0"/>
                </a:solidFill>
              </a:rPr>
              <a:t>           (24.6%)            68,5%            21,4%             10,1%</a:t>
            </a:r>
          </a:p>
          <a:p>
            <a:pPr>
              <a:buFont typeface="Arial" charset="0"/>
              <a:buNone/>
            </a:pPr>
            <a:r>
              <a:rPr lang="it-IT" sz="2400" dirty="0" smtClean="0">
                <a:solidFill>
                  <a:srgbClr val="0070C0"/>
                </a:solidFill>
              </a:rPr>
              <a:t> </a:t>
            </a:r>
            <a:r>
              <a:rPr lang="it-IT" sz="2400" dirty="0" err="1" smtClean="0">
                <a:solidFill>
                  <a:srgbClr val="0070C0"/>
                </a:solidFill>
              </a:rPr>
              <a:t>*OSAS</a:t>
            </a:r>
            <a:r>
              <a:rPr lang="it-IT" sz="2400" dirty="0" smtClean="0">
                <a:solidFill>
                  <a:srgbClr val="0070C0"/>
                </a:solidFill>
              </a:rPr>
              <a:t>		   (19.4%)             60,5%            39,5%             </a:t>
            </a:r>
            <a:r>
              <a:rPr lang="it-IT" sz="2400" dirty="0" err="1" smtClean="0">
                <a:solidFill>
                  <a:srgbClr val="0070C0"/>
                </a:solidFill>
              </a:rPr>
              <a:t>--------</a:t>
            </a:r>
            <a:endParaRPr lang="it-IT" sz="2400" dirty="0" smtClean="0">
              <a:solidFill>
                <a:srgbClr val="0070C0"/>
              </a:solidFill>
            </a:endParaRPr>
          </a:p>
          <a:p>
            <a:pPr>
              <a:buFont typeface="Arial" charset="0"/>
              <a:buNone/>
            </a:pPr>
            <a:r>
              <a:rPr lang="it-IT" sz="2400" dirty="0" smtClean="0">
                <a:solidFill>
                  <a:srgbClr val="0070C0"/>
                </a:solidFill>
              </a:rPr>
              <a:t> </a:t>
            </a:r>
            <a:r>
              <a:rPr lang="it-IT" sz="2400" dirty="0" err="1" smtClean="0">
                <a:solidFill>
                  <a:srgbClr val="0070C0"/>
                </a:solidFill>
              </a:rPr>
              <a:t>*Depression</a:t>
            </a:r>
            <a:r>
              <a:rPr lang="it-IT" sz="2400" dirty="0" smtClean="0">
                <a:solidFill>
                  <a:srgbClr val="0070C0"/>
                </a:solidFill>
              </a:rPr>
              <a:t>       (17.5%)                                    86,4%             13,6%</a:t>
            </a: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tangolo 4"/>
          <p:cNvSpPr>
            <a:spLocks noChangeArrowheads="1"/>
          </p:cNvSpPr>
          <p:nvPr/>
        </p:nvSpPr>
        <p:spPr bwMode="auto">
          <a:xfrm>
            <a:off x="2286000" y="2921000"/>
            <a:ext cx="4572000" cy="738188"/>
          </a:xfrm>
          <a:prstGeom prst="rect">
            <a:avLst/>
          </a:prstGeom>
          <a:noFill/>
          <a:ln w="9525">
            <a:noFill/>
            <a:miter lim="800000"/>
            <a:headEnd/>
            <a:tailEnd/>
          </a:ln>
        </p:spPr>
        <p:txBody>
          <a:bodyPr>
            <a:spAutoFit/>
          </a:bodyPr>
          <a:lstStyle/>
          <a:p>
            <a:r>
              <a:rPr lang="it-IT" sz="2400"/>
              <a:t/>
            </a:r>
            <a:br>
              <a:rPr lang="it-IT" sz="2400"/>
            </a:br>
            <a:endParaRPr lang="it-IT"/>
          </a:p>
        </p:txBody>
      </p:sp>
      <p:pic>
        <p:nvPicPr>
          <p:cNvPr id="6147" name="Picture 5"/>
          <p:cNvPicPr>
            <a:picLocks noChangeAspect="1" noChangeArrowheads="1"/>
          </p:cNvPicPr>
          <p:nvPr/>
        </p:nvPicPr>
        <p:blipFill>
          <a:blip r:embed="rId3" cstate="print"/>
          <a:srcRect l="5925" t="1678" r="5501" b="2150"/>
          <a:stretch>
            <a:fillRect/>
          </a:stretch>
        </p:blipFill>
        <p:spPr bwMode="auto">
          <a:xfrm>
            <a:off x="5280025" y="1844824"/>
            <a:ext cx="3863975" cy="3024187"/>
          </a:xfrm>
          <a:prstGeom prst="rect">
            <a:avLst/>
          </a:prstGeom>
          <a:noFill/>
          <a:ln w="9525">
            <a:noFill/>
            <a:miter lim="800000"/>
            <a:headEnd/>
            <a:tailEnd/>
          </a:ln>
        </p:spPr>
      </p:pic>
      <p:sp>
        <p:nvSpPr>
          <p:cNvPr id="6148" name="Rettangolo 3"/>
          <p:cNvSpPr>
            <a:spLocks noChangeArrowheads="1"/>
          </p:cNvSpPr>
          <p:nvPr/>
        </p:nvSpPr>
        <p:spPr bwMode="auto">
          <a:xfrm>
            <a:off x="250825" y="1844675"/>
            <a:ext cx="5113338" cy="4154984"/>
          </a:xfrm>
          <a:prstGeom prst="rect">
            <a:avLst/>
          </a:prstGeom>
          <a:noFill/>
          <a:ln w="9525">
            <a:noFill/>
            <a:miter lim="800000"/>
            <a:headEnd/>
            <a:tailEnd/>
          </a:ln>
        </p:spPr>
        <p:txBody>
          <a:bodyPr>
            <a:spAutoFit/>
          </a:bodyPr>
          <a:lstStyle/>
          <a:p>
            <a:pPr>
              <a:defRPr/>
            </a:pPr>
            <a:r>
              <a:rPr lang="en-US" sz="2400" dirty="0" smtClean="0">
                <a:solidFill>
                  <a:srgbClr val="7030A0"/>
                </a:solidFill>
              </a:rPr>
              <a:t>The </a:t>
            </a:r>
            <a:r>
              <a:rPr lang="en-US" sz="2400" dirty="0">
                <a:solidFill>
                  <a:srgbClr val="7030A0"/>
                </a:solidFill>
              </a:rPr>
              <a:t>stomach </a:t>
            </a:r>
            <a:r>
              <a:rPr lang="en-US" sz="2400" dirty="0" smtClean="0">
                <a:solidFill>
                  <a:srgbClr val="7030A0"/>
                </a:solidFill>
              </a:rPr>
              <a:t>can not </a:t>
            </a:r>
            <a:r>
              <a:rPr lang="en-US" sz="2400" dirty="0">
                <a:solidFill>
                  <a:srgbClr val="7030A0"/>
                </a:solidFill>
              </a:rPr>
              <a:t>be </a:t>
            </a:r>
          </a:p>
          <a:p>
            <a:pPr>
              <a:defRPr/>
            </a:pPr>
            <a:r>
              <a:rPr lang="en-US" sz="2400" dirty="0">
                <a:solidFill>
                  <a:srgbClr val="7030A0"/>
                </a:solidFill>
              </a:rPr>
              <a:t>explored, the patient </a:t>
            </a:r>
            <a:r>
              <a:rPr lang="en-US" sz="2400" dirty="0" smtClean="0">
                <a:solidFill>
                  <a:srgbClr val="7030A0"/>
                </a:solidFill>
              </a:rPr>
              <a:t>can not </a:t>
            </a:r>
            <a:endParaRPr lang="en-US" sz="2400" dirty="0">
              <a:solidFill>
                <a:srgbClr val="7030A0"/>
              </a:solidFill>
            </a:endParaRPr>
          </a:p>
          <a:p>
            <a:pPr>
              <a:defRPr/>
            </a:pPr>
            <a:r>
              <a:rPr lang="en-US" sz="2400" dirty="0">
                <a:solidFill>
                  <a:srgbClr val="7030A0"/>
                </a:solidFill>
              </a:rPr>
              <a:t>perform a diagnostic and</a:t>
            </a:r>
          </a:p>
          <a:p>
            <a:pPr>
              <a:defRPr/>
            </a:pPr>
            <a:r>
              <a:rPr lang="en-US" sz="2400" dirty="0">
                <a:solidFill>
                  <a:srgbClr val="7030A0"/>
                </a:solidFill>
              </a:rPr>
              <a:t>operative </a:t>
            </a:r>
            <a:r>
              <a:rPr lang="en-US" sz="2400" dirty="0" err="1" smtClean="0">
                <a:solidFill>
                  <a:srgbClr val="7030A0"/>
                </a:solidFill>
              </a:rPr>
              <a:t>gastroscopy</a:t>
            </a:r>
            <a:endParaRPr lang="en-US" sz="2400" dirty="0" smtClean="0">
              <a:solidFill>
                <a:srgbClr val="7030A0"/>
              </a:solidFill>
            </a:endParaRPr>
          </a:p>
          <a:p>
            <a:pPr>
              <a:defRPr/>
            </a:pPr>
            <a:endParaRPr lang="en-US" sz="2400" dirty="0" smtClean="0">
              <a:solidFill>
                <a:srgbClr val="7030A0"/>
              </a:solidFill>
            </a:endParaRPr>
          </a:p>
          <a:p>
            <a:pPr>
              <a:defRPr/>
            </a:pPr>
            <a:r>
              <a:rPr lang="en-US" sz="2400" dirty="0" smtClean="0">
                <a:solidFill>
                  <a:srgbClr val="0070C0"/>
                </a:solidFill>
              </a:rPr>
              <a:t>The same </a:t>
            </a:r>
            <a:r>
              <a:rPr lang="en-US" sz="2400" dirty="0" err="1" smtClean="0">
                <a:solidFill>
                  <a:srgbClr val="0070C0"/>
                </a:solidFill>
              </a:rPr>
              <a:t>appen</a:t>
            </a:r>
            <a:r>
              <a:rPr lang="en-US" sz="2400" dirty="0" smtClean="0">
                <a:solidFill>
                  <a:srgbClr val="0070C0"/>
                </a:solidFill>
              </a:rPr>
              <a:t> with </a:t>
            </a:r>
            <a:r>
              <a:rPr lang="en-US" sz="2400" dirty="0" err="1" smtClean="0">
                <a:solidFill>
                  <a:srgbClr val="0070C0"/>
                </a:solidFill>
              </a:rPr>
              <a:t>mimi</a:t>
            </a:r>
            <a:r>
              <a:rPr lang="en-US" sz="2400" dirty="0" smtClean="0">
                <a:solidFill>
                  <a:srgbClr val="0070C0"/>
                </a:solidFill>
              </a:rPr>
              <a:t> gastric bypass</a:t>
            </a:r>
            <a:endParaRPr lang="it-IT" sz="2400" dirty="0" smtClean="0">
              <a:solidFill>
                <a:srgbClr val="0070C0"/>
              </a:solidFill>
            </a:endParaRPr>
          </a:p>
          <a:p>
            <a:pPr>
              <a:defRPr/>
            </a:pPr>
            <a:endParaRPr lang="en-US" sz="2400" dirty="0" smtClean="0">
              <a:solidFill>
                <a:srgbClr val="7030A0"/>
              </a:solidFill>
            </a:endParaRPr>
          </a:p>
          <a:p>
            <a:pPr>
              <a:defRPr/>
            </a:pPr>
            <a:r>
              <a:rPr lang="en-US" sz="2000" dirty="0" smtClean="0">
                <a:solidFill>
                  <a:schemeClr val="accent5">
                    <a:lumMod val="50000"/>
                  </a:schemeClr>
                </a:solidFill>
              </a:rPr>
              <a:t> </a:t>
            </a:r>
            <a:r>
              <a:rPr lang="en-US" sz="2400" dirty="0">
                <a:solidFill>
                  <a:srgbClr val="00B050"/>
                </a:solidFill>
              </a:rPr>
              <a:t>I think that, in the era </a:t>
            </a:r>
            <a:r>
              <a:rPr lang="en-US" sz="2400" dirty="0" smtClean="0">
                <a:solidFill>
                  <a:srgbClr val="00B050"/>
                </a:solidFill>
              </a:rPr>
              <a:t>of operative </a:t>
            </a:r>
            <a:r>
              <a:rPr lang="en-US" sz="2400" dirty="0">
                <a:solidFill>
                  <a:srgbClr val="00B050"/>
                </a:solidFill>
              </a:rPr>
              <a:t>endoscopy, this </a:t>
            </a:r>
            <a:r>
              <a:rPr lang="en-US" sz="2400" dirty="0" smtClean="0">
                <a:solidFill>
                  <a:srgbClr val="00B050"/>
                </a:solidFill>
              </a:rPr>
              <a:t>is </a:t>
            </a:r>
            <a:r>
              <a:rPr lang="en-US" sz="2400" dirty="0">
                <a:solidFill>
                  <a:srgbClr val="00B050"/>
                </a:solidFill>
              </a:rPr>
              <a:t>a real </a:t>
            </a:r>
            <a:r>
              <a:rPr lang="en-US" sz="2400" dirty="0" smtClean="0">
                <a:solidFill>
                  <a:srgbClr val="00B050"/>
                </a:solidFill>
              </a:rPr>
              <a:t>limitation</a:t>
            </a:r>
          </a:p>
          <a:p>
            <a:pPr>
              <a:defRPr/>
            </a:pPr>
            <a:endParaRPr lang="en-US" sz="2400" dirty="0" smtClean="0">
              <a:solidFill>
                <a:srgbClr val="00B050"/>
              </a:solidFill>
            </a:endParaRPr>
          </a:p>
        </p:txBody>
      </p:sp>
      <p:sp>
        <p:nvSpPr>
          <p:cNvPr id="6149" name="Rettangolo 5"/>
          <p:cNvSpPr>
            <a:spLocks noChangeArrowheads="1"/>
          </p:cNvSpPr>
          <p:nvPr/>
        </p:nvSpPr>
        <p:spPr bwMode="auto">
          <a:xfrm>
            <a:off x="250825" y="260350"/>
            <a:ext cx="8569325" cy="523875"/>
          </a:xfrm>
          <a:prstGeom prst="rect">
            <a:avLst/>
          </a:prstGeom>
          <a:noFill/>
          <a:ln w="9525">
            <a:noFill/>
            <a:miter lim="800000"/>
            <a:headEnd/>
            <a:tailEnd/>
          </a:ln>
        </p:spPr>
        <p:txBody>
          <a:bodyPr>
            <a:spAutoFit/>
          </a:bodyPr>
          <a:lstStyle/>
          <a:p>
            <a:r>
              <a:rPr lang="it-IT" sz="2800" dirty="0"/>
              <a:t>GASTRIC BYPASS BY </a:t>
            </a:r>
            <a:r>
              <a:rPr lang="it-IT" sz="2800" dirty="0" err="1"/>
              <a:t>E.MASON</a:t>
            </a:r>
            <a:r>
              <a:rPr lang="it-IT" sz="2800" dirty="0"/>
              <a:t>  1966</a:t>
            </a: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457200" y="-26988"/>
            <a:ext cx="8075613" cy="1143001"/>
          </a:xfrm>
        </p:spPr>
        <p:txBody>
          <a:bodyPr/>
          <a:lstStyle/>
          <a:p>
            <a:pPr eaLnBrk="1" hangingPunct="1"/>
            <a:r>
              <a:rPr lang="en-US" sz="2400" b="1" dirty="0" smtClean="0">
                <a:solidFill>
                  <a:schemeClr val="bg1"/>
                </a:solidFill>
              </a:rPr>
              <a:t>NOVEL  LAPAROSCOPIC REVERSABLE GASTRIC BAYPASS WITH FUNDECTOMY AND ESPLORABLE STOMACH</a:t>
            </a:r>
            <a:endParaRPr lang="it-IT" sz="2400" dirty="0" smtClean="0">
              <a:solidFill>
                <a:srgbClr val="0070C0"/>
              </a:solidFill>
            </a:endParaRPr>
          </a:p>
        </p:txBody>
      </p:sp>
      <p:sp>
        <p:nvSpPr>
          <p:cNvPr id="24579" name="Segnaposto contenuto 2"/>
          <p:cNvSpPr>
            <a:spLocks noGrp="1"/>
          </p:cNvSpPr>
          <p:nvPr>
            <p:ph idx="1"/>
          </p:nvPr>
        </p:nvSpPr>
        <p:spPr>
          <a:xfrm>
            <a:off x="468313" y="1268413"/>
            <a:ext cx="8229600" cy="4857750"/>
          </a:xfrm>
        </p:spPr>
        <p:txBody>
          <a:bodyPr/>
          <a:lstStyle/>
          <a:p>
            <a:pPr eaLnBrk="1" hangingPunct="1">
              <a:buFont typeface="Arial" charset="0"/>
              <a:buNone/>
            </a:pPr>
            <a:r>
              <a:rPr lang="it-IT" dirty="0" smtClean="0">
                <a:solidFill>
                  <a:srgbClr val="0070C0"/>
                </a:solidFill>
              </a:rPr>
              <a:t>                    MAJOR COMPLICATIONS </a:t>
            </a:r>
          </a:p>
          <a:p>
            <a:pPr eaLnBrk="1" hangingPunct="1">
              <a:buFont typeface="Arial" charset="0"/>
              <a:buNone/>
            </a:pPr>
            <a:r>
              <a:rPr lang="it-IT" sz="2800" dirty="0" smtClean="0">
                <a:solidFill>
                  <a:srgbClr val="0070C0"/>
                </a:solidFill>
              </a:rPr>
              <a:t>         </a:t>
            </a:r>
            <a:r>
              <a:rPr lang="en-US" sz="2800" dirty="0" smtClean="0">
                <a:solidFill>
                  <a:srgbClr val="7030A0"/>
                </a:solidFill>
              </a:rPr>
              <a:t>The overall procedure-related morbidity</a:t>
            </a:r>
          </a:p>
          <a:p>
            <a:endParaRPr lang="it-IT" sz="2800" dirty="0" smtClean="0">
              <a:solidFill>
                <a:srgbClr val="7030A0"/>
              </a:solidFill>
            </a:endParaRPr>
          </a:p>
          <a:p>
            <a:pPr eaLnBrk="1" hangingPunct="1">
              <a:buFont typeface="Arial" charset="0"/>
              <a:buNone/>
            </a:pPr>
            <a:r>
              <a:rPr lang="it-IT" sz="2400" dirty="0" smtClean="0">
                <a:solidFill>
                  <a:srgbClr val="7030A0"/>
                </a:solidFill>
              </a:rPr>
              <a:t>     </a:t>
            </a:r>
            <a:r>
              <a:rPr lang="it-IT" sz="2400" dirty="0" smtClean="0">
                <a:solidFill>
                  <a:srgbClr val="0070C0"/>
                </a:solidFill>
              </a:rPr>
              <a:t> </a:t>
            </a:r>
            <a:r>
              <a:rPr lang="it-IT" sz="2400" dirty="0" err="1" smtClean="0">
                <a:solidFill>
                  <a:srgbClr val="0070C0"/>
                </a:solidFill>
              </a:rPr>
              <a:t>Mortality</a:t>
            </a:r>
            <a:r>
              <a:rPr lang="it-IT" sz="2400" dirty="0" smtClean="0">
                <a:solidFill>
                  <a:srgbClr val="0070C0"/>
                </a:solidFill>
              </a:rPr>
              <a:t>                                         0</a:t>
            </a:r>
          </a:p>
          <a:p>
            <a:pPr eaLnBrk="1" hangingPunct="1">
              <a:buFont typeface="Arial" charset="0"/>
              <a:buNone/>
            </a:pPr>
            <a:r>
              <a:rPr lang="it-IT" sz="2400" dirty="0" smtClean="0">
                <a:solidFill>
                  <a:srgbClr val="0070C0"/>
                </a:solidFill>
              </a:rPr>
              <a:t>      </a:t>
            </a:r>
            <a:r>
              <a:rPr lang="it-IT" sz="2400" dirty="0" err="1" smtClean="0">
                <a:solidFill>
                  <a:srgbClr val="0070C0"/>
                </a:solidFill>
              </a:rPr>
              <a:t>Leaks</a:t>
            </a:r>
            <a:r>
              <a:rPr lang="it-IT" sz="2400" dirty="0" smtClean="0">
                <a:solidFill>
                  <a:srgbClr val="0070C0"/>
                </a:solidFill>
              </a:rPr>
              <a:t>                                                4</a:t>
            </a:r>
          </a:p>
          <a:p>
            <a:pPr eaLnBrk="1" hangingPunct="1">
              <a:buFont typeface="Arial" charset="0"/>
              <a:buNone/>
            </a:pPr>
            <a:r>
              <a:rPr lang="it-IT" sz="2400" dirty="0" smtClean="0">
                <a:solidFill>
                  <a:srgbClr val="0070C0"/>
                </a:solidFill>
              </a:rPr>
              <a:t>      </a:t>
            </a:r>
            <a:r>
              <a:rPr lang="it-IT" sz="2400" dirty="0" err="1" smtClean="0">
                <a:solidFill>
                  <a:srgbClr val="0070C0"/>
                </a:solidFill>
              </a:rPr>
              <a:t>Bleeding</a:t>
            </a:r>
            <a:r>
              <a:rPr lang="it-IT" sz="2400" dirty="0" smtClean="0">
                <a:solidFill>
                  <a:srgbClr val="0070C0"/>
                </a:solidFill>
              </a:rPr>
              <a:t>/</a:t>
            </a:r>
            <a:r>
              <a:rPr lang="it-IT" sz="2400" dirty="0" err="1" smtClean="0">
                <a:solidFill>
                  <a:srgbClr val="0070C0"/>
                </a:solidFill>
              </a:rPr>
              <a:t>reoperations</a:t>
            </a:r>
            <a:r>
              <a:rPr lang="it-IT" sz="2400" dirty="0" smtClean="0">
                <a:solidFill>
                  <a:srgbClr val="0070C0"/>
                </a:solidFill>
              </a:rPr>
              <a:t>                 5</a:t>
            </a:r>
          </a:p>
          <a:p>
            <a:pPr eaLnBrk="1" hangingPunct="1">
              <a:buFont typeface="Arial" charset="0"/>
              <a:buNone/>
            </a:pPr>
            <a:r>
              <a:rPr lang="it-IT" sz="2400" dirty="0" smtClean="0">
                <a:solidFill>
                  <a:srgbClr val="0070C0"/>
                </a:solidFill>
              </a:rPr>
              <a:t>      </a:t>
            </a:r>
            <a:r>
              <a:rPr lang="it-IT" sz="2400" dirty="0" err="1" smtClean="0">
                <a:solidFill>
                  <a:srgbClr val="0070C0"/>
                </a:solidFill>
              </a:rPr>
              <a:t>Ulcers</a:t>
            </a:r>
            <a:r>
              <a:rPr lang="it-IT" sz="2400" dirty="0" smtClean="0">
                <a:solidFill>
                  <a:srgbClr val="0070C0"/>
                </a:solidFill>
              </a:rPr>
              <a:t> (</a:t>
            </a:r>
            <a:r>
              <a:rPr lang="it-IT" sz="2400" dirty="0" err="1" smtClean="0">
                <a:solidFill>
                  <a:srgbClr val="0070C0"/>
                </a:solidFill>
              </a:rPr>
              <a:t>heavy</a:t>
            </a:r>
            <a:r>
              <a:rPr lang="it-IT" sz="2400" dirty="0" smtClean="0">
                <a:solidFill>
                  <a:srgbClr val="0070C0"/>
                </a:solidFill>
              </a:rPr>
              <a:t> </a:t>
            </a:r>
            <a:r>
              <a:rPr lang="it-IT" sz="2400" dirty="0" err="1" smtClean="0">
                <a:solidFill>
                  <a:srgbClr val="0070C0"/>
                </a:solidFill>
              </a:rPr>
              <a:t>smockers</a:t>
            </a:r>
            <a:r>
              <a:rPr lang="it-IT" sz="2400" dirty="0" smtClean="0">
                <a:solidFill>
                  <a:srgbClr val="0070C0"/>
                </a:solidFill>
              </a:rPr>
              <a:t>)             12</a:t>
            </a:r>
          </a:p>
          <a:p>
            <a:pPr eaLnBrk="1" hangingPunct="1">
              <a:buFont typeface="Arial" charset="0"/>
              <a:buNone/>
            </a:pPr>
            <a:r>
              <a:rPr lang="it-IT" sz="2400" dirty="0" smtClean="0">
                <a:solidFill>
                  <a:srgbClr val="0070C0"/>
                </a:solidFill>
              </a:rPr>
              <a:t>      </a:t>
            </a:r>
            <a:r>
              <a:rPr lang="it-IT" sz="2400" dirty="0" err="1" smtClean="0">
                <a:solidFill>
                  <a:srgbClr val="0070C0"/>
                </a:solidFill>
              </a:rPr>
              <a:t>Ulcers</a:t>
            </a:r>
            <a:r>
              <a:rPr lang="it-IT" sz="2400" dirty="0" smtClean="0">
                <a:solidFill>
                  <a:srgbClr val="0070C0"/>
                </a:solidFill>
              </a:rPr>
              <a:t> </a:t>
            </a:r>
            <a:r>
              <a:rPr lang="it-IT" sz="2400" dirty="0" err="1" smtClean="0">
                <a:solidFill>
                  <a:srgbClr val="0070C0"/>
                </a:solidFill>
              </a:rPr>
              <a:t>Not</a:t>
            </a:r>
            <a:r>
              <a:rPr lang="it-IT" sz="2400" dirty="0" smtClean="0">
                <a:solidFill>
                  <a:srgbClr val="0070C0"/>
                </a:solidFill>
              </a:rPr>
              <a:t> </a:t>
            </a:r>
            <a:r>
              <a:rPr lang="it-IT" sz="2400" dirty="0" err="1" smtClean="0">
                <a:solidFill>
                  <a:srgbClr val="0070C0"/>
                </a:solidFill>
              </a:rPr>
              <a:t>heavy</a:t>
            </a:r>
            <a:r>
              <a:rPr lang="it-IT" sz="2400" dirty="0" smtClean="0">
                <a:solidFill>
                  <a:srgbClr val="0070C0"/>
                </a:solidFill>
              </a:rPr>
              <a:t> </a:t>
            </a:r>
            <a:r>
              <a:rPr lang="it-IT" sz="2400" dirty="0" err="1" smtClean="0">
                <a:solidFill>
                  <a:srgbClr val="0070C0"/>
                </a:solidFill>
              </a:rPr>
              <a:t>smochers</a:t>
            </a:r>
            <a:r>
              <a:rPr lang="it-IT" sz="2400" dirty="0" smtClean="0">
                <a:solidFill>
                  <a:srgbClr val="0070C0"/>
                </a:solidFill>
              </a:rPr>
              <a:t>          6  </a:t>
            </a:r>
          </a:p>
          <a:p>
            <a:pPr eaLnBrk="1" hangingPunct="1">
              <a:buFont typeface="Arial" charset="0"/>
              <a:buNone/>
            </a:pPr>
            <a:r>
              <a:rPr lang="it-IT" sz="2400" dirty="0" smtClean="0">
                <a:solidFill>
                  <a:srgbClr val="0070C0"/>
                </a:solidFill>
              </a:rPr>
              <a:t>      </a:t>
            </a:r>
            <a:r>
              <a:rPr lang="it-IT" sz="2400" dirty="0" err="1" smtClean="0">
                <a:solidFill>
                  <a:srgbClr val="0070C0"/>
                </a:solidFill>
              </a:rPr>
              <a:t>Internal</a:t>
            </a:r>
            <a:r>
              <a:rPr lang="it-IT" sz="2400" dirty="0" smtClean="0">
                <a:solidFill>
                  <a:srgbClr val="0070C0"/>
                </a:solidFill>
              </a:rPr>
              <a:t> </a:t>
            </a:r>
            <a:r>
              <a:rPr lang="it-IT" sz="2400" dirty="0" err="1" smtClean="0">
                <a:solidFill>
                  <a:srgbClr val="0070C0"/>
                </a:solidFill>
              </a:rPr>
              <a:t>hernias</a:t>
            </a:r>
            <a:r>
              <a:rPr lang="it-IT" sz="2400" dirty="0" smtClean="0">
                <a:solidFill>
                  <a:srgbClr val="0070C0"/>
                </a:solidFill>
              </a:rPr>
              <a:t>/</a:t>
            </a:r>
            <a:r>
              <a:rPr lang="it-IT" sz="2400" dirty="0" err="1" smtClean="0">
                <a:solidFill>
                  <a:srgbClr val="0070C0"/>
                </a:solidFill>
              </a:rPr>
              <a:t>reoperations</a:t>
            </a:r>
            <a:r>
              <a:rPr lang="it-IT" sz="2400" dirty="0" smtClean="0">
                <a:solidFill>
                  <a:srgbClr val="0070C0"/>
                </a:solidFill>
              </a:rPr>
              <a:t>      4</a:t>
            </a:r>
          </a:p>
          <a:p>
            <a:pPr eaLnBrk="1" hangingPunct="1">
              <a:buFont typeface="Arial" charset="0"/>
              <a:buNone/>
            </a:pPr>
            <a:r>
              <a:rPr lang="it-IT" sz="2400" dirty="0" smtClean="0">
                <a:solidFill>
                  <a:srgbClr val="0070C0"/>
                </a:solidFill>
              </a:rPr>
              <a:t>      </a:t>
            </a:r>
            <a:r>
              <a:rPr lang="it-IT" sz="2400" dirty="0" err="1" smtClean="0">
                <a:solidFill>
                  <a:srgbClr val="0070C0"/>
                </a:solidFill>
              </a:rPr>
              <a:t>Stricture</a:t>
            </a:r>
            <a:r>
              <a:rPr lang="it-IT" sz="2400" dirty="0" smtClean="0">
                <a:solidFill>
                  <a:srgbClr val="0070C0"/>
                </a:solidFill>
              </a:rPr>
              <a:t>                                            0</a:t>
            </a:r>
          </a:p>
          <a:p>
            <a:pPr eaLnBrk="1" hangingPunct="1"/>
            <a:endParaRPr lang="it-IT" dirty="0" smtClean="0"/>
          </a:p>
          <a:p>
            <a:pPr eaLnBrk="1" hangingPunct="1"/>
            <a:endParaRPr lang="it-IT" dirty="0" smtClean="0"/>
          </a:p>
          <a:p>
            <a:pPr eaLnBrk="1" hangingPunct="1"/>
            <a:endParaRPr lang="it-IT" dirty="0" smtClean="0"/>
          </a:p>
          <a:p>
            <a:pPr eaLnBrk="1" hangingPunct="1"/>
            <a:endParaRPr lang="it-IT" dirty="0" smtClean="0"/>
          </a:p>
          <a:p>
            <a:pPr eaLnBrk="1" hangingPunct="1"/>
            <a:endParaRPr lang="it-IT" dirty="0" smtClean="0"/>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en-US" sz="2400" b="1" dirty="0" smtClean="0">
                <a:solidFill>
                  <a:schemeClr val="bg1"/>
                </a:solidFill>
              </a:rPr>
              <a:t>NOVEL  LAPAROSCOPIC REVERSABLE GASTRIC BAYPASS WITH FUNDECTOMY AND ESPLORABLE STOMACH</a:t>
            </a:r>
            <a:r>
              <a:rPr lang="it-IT" sz="2000" dirty="0" smtClean="0"/>
              <a:t/>
            </a:r>
            <a:br>
              <a:rPr lang="it-IT" sz="2000" dirty="0" smtClean="0"/>
            </a:br>
            <a:endParaRPr lang="it-IT" sz="2000" dirty="0" smtClean="0"/>
          </a:p>
        </p:txBody>
      </p:sp>
      <p:sp>
        <p:nvSpPr>
          <p:cNvPr id="25603" name="Segnaposto contenuto 2"/>
          <p:cNvSpPr>
            <a:spLocks noGrp="1"/>
          </p:cNvSpPr>
          <p:nvPr>
            <p:ph idx="1"/>
          </p:nvPr>
        </p:nvSpPr>
        <p:spPr/>
        <p:txBody>
          <a:bodyPr/>
          <a:lstStyle/>
          <a:p>
            <a:pPr>
              <a:buFont typeface="Arial" charset="0"/>
              <a:buNone/>
            </a:pPr>
            <a:r>
              <a:rPr lang="en-US" b="1" dirty="0" smtClean="0">
                <a:solidFill>
                  <a:srgbClr val="002060"/>
                </a:solidFill>
              </a:rPr>
              <a:t>    *CONSIDERATIONS and IMPROVEMENTS</a:t>
            </a:r>
          </a:p>
          <a:p>
            <a:pPr>
              <a:buFont typeface="Arial" charset="0"/>
              <a:buNone/>
            </a:pPr>
            <a:endParaRPr lang="it-IT" dirty="0" smtClean="0">
              <a:solidFill>
                <a:srgbClr val="002060"/>
              </a:solidFill>
            </a:endParaRPr>
          </a:p>
          <a:p>
            <a:pPr>
              <a:buNone/>
            </a:pPr>
            <a:r>
              <a:rPr lang="en-US" sz="2400" dirty="0" smtClean="0">
                <a:solidFill>
                  <a:srgbClr val="C00000"/>
                </a:solidFill>
              </a:rPr>
              <a:t>The main point of these banded procedures is the device!!! </a:t>
            </a:r>
            <a:r>
              <a:rPr lang="en-US" sz="2400" dirty="0" smtClean="0">
                <a:solidFill>
                  <a:srgbClr val="0070C0"/>
                </a:solidFill>
              </a:rPr>
              <a:t>This device should have such elasticity to gently close the passage from the pouch to the remnant stomach of the solid and liquid food; at the same time, it should not allow any passage of the bile from the remnant stomach to the pouch. Moreover, it should permit the passage not only of the diagnostic 5 mm endoscope, but also the operative endoscope 10 mm.</a:t>
            </a:r>
            <a:endParaRPr lang="it-IT" sz="2400" dirty="0" smtClean="0">
              <a:solidFill>
                <a:srgbClr val="0070C0"/>
              </a:solidFill>
            </a:endParaRPr>
          </a:p>
          <a:p>
            <a:endParaRPr lang="it-IT" sz="2400" dirty="0" smtClean="0"/>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43000"/>
          </a:xfrm>
        </p:spPr>
        <p:txBody>
          <a:bodyPr/>
          <a:lstStyle/>
          <a:p>
            <a:r>
              <a:rPr lang="it-IT" sz="2400" dirty="0" smtClean="0">
                <a:solidFill>
                  <a:schemeClr val="bg1"/>
                </a:solidFill>
              </a:rPr>
              <a:t>DCB </a:t>
            </a:r>
            <a:r>
              <a:rPr lang="it-IT" sz="2400" dirty="0" err="1" smtClean="0">
                <a:solidFill>
                  <a:schemeClr val="bg1"/>
                </a:solidFill>
              </a:rPr>
              <a:t>is</a:t>
            </a:r>
            <a:r>
              <a:rPr lang="it-IT" sz="2400" dirty="0" smtClean="0">
                <a:solidFill>
                  <a:schemeClr val="bg1"/>
                </a:solidFill>
              </a:rPr>
              <a:t> </a:t>
            </a:r>
            <a:r>
              <a:rPr lang="it-IT" sz="2400" dirty="0" err="1" smtClean="0">
                <a:solidFill>
                  <a:schemeClr val="bg1"/>
                </a:solidFill>
              </a:rPr>
              <a:t>made</a:t>
            </a:r>
            <a:r>
              <a:rPr lang="it-IT" sz="2400" dirty="0" smtClean="0">
                <a:solidFill>
                  <a:schemeClr val="bg1"/>
                </a:solidFill>
              </a:rPr>
              <a:t> </a:t>
            </a:r>
            <a:r>
              <a:rPr lang="it-IT" sz="2400" dirty="0" err="1" smtClean="0">
                <a:solidFill>
                  <a:schemeClr val="bg1"/>
                </a:solidFill>
              </a:rPr>
              <a:t>by</a:t>
            </a:r>
            <a:r>
              <a:rPr lang="it-IT" sz="2400" dirty="0" smtClean="0">
                <a:solidFill>
                  <a:schemeClr val="bg1"/>
                </a:solidFill>
              </a:rPr>
              <a:t> a  </a:t>
            </a:r>
            <a:r>
              <a:rPr lang="it-IT" sz="2400" dirty="0" err="1" smtClean="0">
                <a:solidFill>
                  <a:schemeClr val="bg1"/>
                </a:solidFill>
              </a:rPr>
              <a:t>silicon</a:t>
            </a:r>
            <a:r>
              <a:rPr lang="it-IT" sz="2400" dirty="0" smtClean="0">
                <a:solidFill>
                  <a:schemeClr val="bg1"/>
                </a:solidFill>
              </a:rPr>
              <a:t> strip inside a tube </a:t>
            </a:r>
            <a:r>
              <a:rPr lang="it-IT" sz="2400" dirty="0" err="1" smtClean="0">
                <a:solidFill>
                  <a:schemeClr val="bg1"/>
                </a:solidFill>
              </a:rPr>
              <a:t>of</a:t>
            </a:r>
            <a:r>
              <a:rPr lang="it-IT" sz="2400" dirty="0" smtClean="0">
                <a:solidFill>
                  <a:schemeClr val="bg1"/>
                </a:solidFill>
              </a:rPr>
              <a:t> </a:t>
            </a:r>
            <a:r>
              <a:rPr lang="it-IT" sz="2400" dirty="0" err="1" smtClean="0">
                <a:solidFill>
                  <a:schemeClr val="bg1"/>
                </a:solidFill>
              </a:rPr>
              <a:t>ePTFE</a:t>
            </a:r>
            <a:r>
              <a:rPr lang="it-IT" sz="2400" dirty="0" smtClean="0">
                <a:solidFill>
                  <a:schemeClr val="bg1"/>
                </a:solidFill>
              </a:rPr>
              <a:t> 4, cm</a:t>
            </a:r>
            <a:br>
              <a:rPr lang="it-IT" sz="2400" dirty="0" smtClean="0">
                <a:solidFill>
                  <a:schemeClr val="bg1"/>
                </a:solidFill>
              </a:rPr>
            </a:br>
            <a:r>
              <a:rPr lang="it-IT" sz="2400" dirty="0" err="1" smtClean="0">
                <a:solidFill>
                  <a:schemeClr val="bg1"/>
                </a:solidFill>
              </a:rPr>
              <a:t>longer</a:t>
            </a:r>
            <a:r>
              <a:rPr lang="it-IT" sz="2400" dirty="0" smtClean="0">
                <a:solidFill>
                  <a:schemeClr val="bg1"/>
                </a:solidFill>
              </a:rPr>
              <a:t>.The </a:t>
            </a:r>
            <a:r>
              <a:rPr lang="it-IT" sz="2400" dirty="0" err="1" smtClean="0">
                <a:solidFill>
                  <a:schemeClr val="bg1"/>
                </a:solidFill>
              </a:rPr>
              <a:t>two</a:t>
            </a:r>
            <a:r>
              <a:rPr lang="it-IT" sz="2400" dirty="0" smtClean="0">
                <a:solidFill>
                  <a:schemeClr val="bg1"/>
                </a:solidFill>
              </a:rPr>
              <a:t> </a:t>
            </a:r>
            <a:r>
              <a:rPr lang="it-IT" sz="2400" dirty="0" err="1" smtClean="0">
                <a:solidFill>
                  <a:schemeClr val="bg1"/>
                </a:solidFill>
              </a:rPr>
              <a:t>materials</a:t>
            </a:r>
            <a:r>
              <a:rPr lang="it-IT" sz="2400" dirty="0" smtClean="0">
                <a:solidFill>
                  <a:schemeClr val="bg1"/>
                </a:solidFill>
              </a:rPr>
              <a:t> are </a:t>
            </a:r>
            <a:r>
              <a:rPr lang="it-IT" sz="2400" dirty="0" err="1" smtClean="0">
                <a:solidFill>
                  <a:schemeClr val="bg1"/>
                </a:solidFill>
              </a:rPr>
              <a:t>fixed</a:t>
            </a:r>
            <a:r>
              <a:rPr lang="it-IT" sz="2400" dirty="0" smtClean="0">
                <a:solidFill>
                  <a:schemeClr val="bg1"/>
                </a:solidFill>
              </a:rPr>
              <a:t> at the end. The </a:t>
            </a:r>
            <a:r>
              <a:rPr lang="it-IT" sz="2400" dirty="0" err="1" smtClean="0">
                <a:solidFill>
                  <a:schemeClr val="bg1"/>
                </a:solidFill>
              </a:rPr>
              <a:t>ePTFE</a:t>
            </a:r>
            <a:r>
              <a:rPr lang="it-IT" sz="2400" dirty="0" smtClean="0">
                <a:solidFill>
                  <a:schemeClr val="bg1"/>
                </a:solidFill>
              </a:rPr>
              <a:t> assume </a:t>
            </a:r>
            <a:r>
              <a:rPr lang="it-IT" sz="2400" dirty="0" err="1" smtClean="0">
                <a:solidFill>
                  <a:schemeClr val="bg1"/>
                </a:solidFill>
              </a:rPr>
              <a:t>an</a:t>
            </a:r>
            <a:r>
              <a:rPr lang="it-IT" sz="2400" dirty="0" smtClean="0">
                <a:solidFill>
                  <a:schemeClr val="bg1"/>
                </a:solidFill>
              </a:rPr>
              <a:t> </a:t>
            </a:r>
            <a:r>
              <a:rPr lang="it-IT" sz="2400" dirty="0" err="1" smtClean="0">
                <a:solidFill>
                  <a:schemeClr val="bg1"/>
                </a:solidFill>
              </a:rPr>
              <a:t>accordian</a:t>
            </a:r>
            <a:r>
              <a:rPr lang="it-IT" sz="2400" dirty="0" smtClean="0">
                <a:solidFill>
                  <a:schemeClr val="bg1"/>
                </a:solidFill>
              </a:rPr>
              <a:t> </a:t>
            </a:r>
            <a:r>
              <a:rPr lang="it-IT" sz="2400" dirty="0" err="1" smtClean="0">
                <a:solidFill>
                  <a:schemeClr val="bg1"/>
                </a:solidFill>
              </a:rPr>
              <a:t>shape</a:t>
            </a:r>
            <a:r>
              <a:rPr lang="it-IT" sz="2400" dirty="0" smtClean="0">
                <a:solidFill>
                  <a:schemeClr val="bg1"/>
                </a:solidFill>
              </a:rPr>
              <a:t> The </a:t>
            </a:r>
            <a:r>
              <a:rPr lang="it-IT" sz="2400" dirty="0" err="1" smtClean="0">
                <a:solidFill>
                  <a:schemeClr val="bg1"/>
                </a:solidFill>
              </a:rPr>
              <a:t>silicon</a:t>
            </a:r>
            <a:r>
              <a:rPr lang="it-IT" sz="2400" dirty="0" smtClean="0">
                <a:solidFill>
                  <a:schemeClr val="bg1"/>
                </a:solidFill>
              </a:rPr>
              <a:t> strip </a:t>
            </a:r>
            <a:r>
              <a:rPr lang="it-IT" sz="2400" dirty="0" err="1" smtClean="0">
                <a:solidFill>
                  <a:schemeClr val="bg1"/>
                </a:solidFill>
              </a:rPr>
              <a:t>has</a:t>
            </a:r>
            <a:r>
              <a:rPr lang="it-IT" sz="2400" dirty="0" smtClean="0">
                <a:solidFill>
                  <a:schemeClr val="bg1"/>
                </a:solidFill>
              </a:rPr>
              <a:t> </a:t>
            </a:r>
            <a:r>
              <a:rPr lang="it-IT" sz="2400" dirty="0" err="1" smtClean="0">
                <a:solidFill>
                  <a:schemeClr val="bg1"/>
                </a:solidFill>
              </a:rPr>
              <a:t>three</a:t>
            </a:r>
            <a:r>
              <a:rPr lang="it-IT" sz="2400" dirty="0" smtClean="0">
                <a:solidFill>
                  <a:schemeClr val="bg1"/>
                </a:solidFill>
              </a:rPr>
              <a:t> </a:t>
            </a:r>
            <a:r>
              <a:rPr lang="it-IT" sz="2400" dirty="0" err="1" smtClean="0">
                <a:solidFill>
                  <a:schemeClr val="bg1"/>
                </a:solidFill>
              </a:rPr>
              <a:t>measures</a:t>
            </a:r>
            <a:r>
              <a:rPr lang="it-IT" sz="2400" dirty="0" smtClean="0">
                <a:solidFill>
                  <a:schemeClr val="bg1"/>
                </a:solidFill>
              </a:rPr>
              <a:t>:5,6,7 cm </a:t>
            </a:r>
            <a:endParaRPr lang="it-IT" sz="2400" dirty="0"/>
          </a:p>
        </p:txBody>
      </p:sp>
      <p:pic>
        <p:nvPicPr>
          <p:cNvPr id="2050" name="Picture 2" descr="C:\Users\pc\Desktop\DCB open.jpg"/>
          <p:cNvPicPr>
            <a:picLocks noGrp="1" noChangeAspect="1" noChangeArrowheads="1"/>
          </p:cNvPicPr>
          <p:nvPr>
            <p:ph idx="1"/>
          </p:nvPr>
        </p:nvPicPr>
        <p:blipFill>
          <a:blip r:embed="rId2" cstate="print"/>
          <a:srcRect/>
          <a:stretch>
            <a:fillRect/>
          </a:stretch>
        </p:blipFill>
        <p:spPr bwMode="auto">
          <a:xfrm>
            <a:off x="1547664" y="2060848"/>
            <a:ext cx="6034617" cy="4525963"/>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332656"/>
            <a:ext cx="8229600" cy="1143000"/>
          </a:xfrm>
        </p:spPr>
        <p:txBody>
          <a:bodyPr/>
          <a:lstStyle/>
          <a:p>
            <a:r>
              <a:rPr lang="it-IT" sz="2000" dirty="0" smtClean="0">
                <a:solidFill>
                  <a:schemeClr val="bg1"/>
                </a:solidFill>
              </a:rPr>
              <a:t>DCB </a:t>
            </a:r>
            <a:r>
              <a:rPr lang="it-IT" sz="2000" dirty="0" err="1" smtClean="0">
                <a:solidFill>
                  <a:schemeClr val="bg1"/>
                </a:solidFill>
              </a:rPr>
              <a:t>is</a:t>
            </a:r>
            <a:r>
              <a:rPr lang="it-IT" sz="2000" dirty="0" smtClean="0">
                <a:solidFill>
                  <a:schemeClr val="bg1"/>
                </a:solidFill>
              </a:rPr>
              <a:t> </a:t>
            </a:r>
            <a:r>
              <a:rPr lang="it-IT" sz="2000" dirty="0" err="1" smtClean="0">
                <a:solidFill>
                  <a:schemeClr val="bg1"/>
                </a:solidFill>
              </a:rPr>
              <a:t>made</a:t>
            </a:r>
            <a:r>
              <a:rPr lang="it-IT" sz="2000" dirty="0" smtClean="0">
                <a:solidFill>
                  <a:schemeClr val="bg1"/>
                </a:solidFill>
              </a:rPr>
              <a:t> </a:t>
            </a:r>
            <a:r>
              <a:rPr lang="it-IT" sz="2000" dirty="0" err="1" smtClean="0">
                <a:solidFill>
                  <a:schemeClr val="bg1"/>
                </a:solidFill>
              </a:rPr>
              <a:t>by</a:t>
            </a:r>
            <a:r>
              <a:rPr lang="it-IT" sz="2000" dirty="0" smtClean="0">
                <a:solidFill>
                  <a:schemeClr val="bg1"/>
                </a:solidFill>
              </a:rPr>
              <a:t> a  </a:t>
            </a:r>
            <a:r>
              <a:rPr lang="it-IT" sz="2000" dirty="0" err="1" smtClean="0">
                <a:solidFill>
                  <a:schemeClr val="bg1"/>
                </a:solidFill>
              </a:rPr>
              <a:t>silicon</a:t>
            </a:r>
            <a:r>
              <a:rPr lang="it-IT" sz="2000" dirty="0" smtClean="0">
                <a:solidFill>
                  <a:schemeClr val="bg1"/>
                </a:solidFill>
              </a:rPr>
              <a:t> strip inside a tube </a:t>
            </a:r>
            <a:r>
              <a:rPr lang="it-IT" sz="2000" dirty="0" err="1" smtClean="0">
                <a:solidFill>
                  <a:schemeClr val="bg1"/>
                </a:solidFill>
              </a:rPr>
              <a:t>of</a:t>
            </a:r>
            <a:r>
              <a:rPr lang="it-IT" sz="2000" dirty="0" smtClean="0">
                <a:solidFill>
                  <a:schemeClr val="bg1"/>
                </a:solidFill>
              </a:rPr>
              <a:t> </a:t>
            </a:r>
            <a:r>
              <a:rPr lang="it-IT" sz="2000" dirty="0" err="1" smtClean="0">
                <a:solidFill>
                  <a:schemeClr val="bg1"/>
                </a:solidFill>
              </a:rPr>
              <a:t>ePTFE</a:t>
            </a:r>
            <a:r>
              <a:rPr lang="it-IT" sz="2000" dirty="0" smtClean="0">
                <a:solidFill>
                  <a:schemeClr val="bg1"/>
                </a:solidFill>
              </a:rPr>
              <a:t> 4 cm </a:t>
            </a:r>
            <a:r>
              <a:rPr lang="it-IT" sz="2000" dirty="0" err="1" smtClean="0">
                <a:solidFill>
                  <a:schemeClr val="bg1"/>
                </a:solidFill>
              </a:rPr>
              <a:t>longer</a:t>
            </a:r>
            <a:r>
              <a:rPr lang="it-IT" sz="2000" dirty="0" smtClean="0">
                <a:solidFill>
                  <a:schemeClr val="bg1"/>
                </a:solidFill>
              </a:rPr>
              <a:t>. The </a:t>
            </a:r>
            <a:r>
              <a:rPr lang="it-IT" sz="2000" dirty="0" err="1" smtClean="0">
                <a:solidFill>
                  <a:schemeClr val="bg1"/>
                </a:solidFill>
              </a:rPr>
              <a:t>two</a:t>
            </a:r>
            <a:r>
              <a:rPr lang="it-IT" sz="2000" dirty="0" smtClean="0">
                <a:solidFill>
                  <a:schemeClr val="bg1"/>
                </a:solidFill>
              </a:rPr>
              <a:t> </a:t>
            </a:r>
            <a:r>
              <a:rPr lang="it-IT" sz="2000" dirty="0" err="1" smtClean="0">
                <a:solidFill>
                  <a:schemeClr val="bg1"/>
                </a:solidFill>
              </a:rPr>
              <a:t>materials</a:t>
            </a:r>
            <a:r>
              <a:rPr lang="it-IT" sz="2000" dirty="0" smtClean="0">
                <a:solidFill>
                  <a:schemeClr val="bg1"/>
                </a:solidFill>
              </a:rPr>
              <a:t> are </a:t>
            </a:r>
            <a:r>
              <a:rPr lang="it-IT" sz="2000" dirty="0" err="1" smtClean="0">
                <a:solidFill>
                  <a:schemeClr val="bg1"/>
                </a:solidFill>
              </a:rPr>
              <a:t>fixed</a:t>
            </a:r>
            <a:r>
              <a:rPr lang="it-IT" sz="2000" dirty="0" smtClean="0">
                <a:solidFill>
                  <a:schemeClr val="bg1"/>
                </a:solidFill>
              </a:rPr>
              <a:t> at the end. The </a:t>
            </a:r>
            <a:r>
              <a:rPr lang="it-IT" sz="2000" dirty="0" err="1" smtClean="0">
                <a:solidFill>
                  <a:schemeClr val="bg1"/>
                </a:solidFill>
              </a:rPr>
              <a:t>ePTFE</a:t>
            </a:r>
            <a:r>
              <a:rPr lang="it-IT" sz="2000" dirty="0" smtClean="0">
                <a:solidFill>
                  <a:schemeClr val="bg1"/>
                </a:solidFill>
              </a:rPr>
              <a:t> </a:t>
            </a:r>
            <a:r>
              <a:rPr lang="it-IT" sz="2000" dirty="0" err="1" smtClean="0">
                <a:solidFill>
                  <a:schemeClr val="bg1"/>
                </a:solidFill>
              </a:rPr>
              <a:t>assumes</a:t>
            </a:r>
            <a:r>
              <a:rPr lang="it-IT" sz="2000" dirty="0" smtClean="0">
                <a:solidFill>
                  <a:schemeClr val="bg1"/>
                </a:solidFill>
              </a:rPr>
              <a:t> </a:t>
            </a:r>
            <a:r>
              <a:rPr lang="it-IT" sz="2000" dirty="0" err="1" smtClean="0">
                <a:solidFill>
                  <a:schemeClr val="bg1"/>
                </a:solidFill>
              </a:rPr>
              <a:t>an</a:t>
            </a:r>
            <a:r>
              <a:rPr lang="it-IT" sz="2000" dirty="0" smtClean="0">
                <a:solidFill>
                  <a:schemeClr val="bg1"/>
                </a:solidFill>
              </a:rPr>
              <a:t> </a:t>
            </a:r>
            <a:r>
              <a:rPr lang="it-IT" sz="2000" dirty="0" err="1" smtClean="0">
                <a:solidFill>
                  <a:schemeClr val="bg1"/>
                </a:solidFill>
              </a:rPr>
              <a:t>accordian</a:t>
            </a:r>
            <a:r>
              <a:rPr lang="it-IT" sz="2000" dirty="0" smtClean="0">
                <a:solidFill>
                  <a:schemeClr val="bg1"/>
                </a:solidFill>
              </a:rPr>
              <a:t> </a:t>
            </a:r>
            <a:r>
              <a:rPr lang="it-IT" sz="2000" dirty="0" err="1" smtClean="0">
                <a:solidFill>
                  <a:schemeClr val="bg1"/>
                </a:solidFill>
              </a:rPr>
              <a:t>shape</a:t>
            </a:r>
            <a:r>
              <a:rPr lang="it-IT" sz="2000" dirty="0" smtClean="0">
                <a:solidFill>
                  <a:schemeClr val="bg1"/>
                </a:solidFill>
              </a:rPr>
              <a:t>.</a:t>
            </a:r>
            <a:br>
              <a:rPr lang="it-IT" sz="2000" dirty="0" smtClean="0">
                <a:solidFill>
                  <a:schemeClr val="bg1"/>
                </a:solidFill>
              </a:rPr>
            </a:br>
            <a:r>
              <a:rPr lang="it-IT" sz="2000" dirty="0" smtClean="0">
                <a:solidFill>
                  <a:schemeClr val="bg1"/>
                </a:solidFill>
              </a:rPr>
              <a:t>The </a:t>
            </a:r>
            <a:r>
              <a:rPr lang="it-IT" sz="2000" dirty="0" err="1" smtClean="0">
                <a:solidFill>
                  <a:schemeClr val="bg1"/>
                </a:solidFill>
              </a:rPr>
              <a:t>silicon</a:t>
            </a:r>
            <a:r>
              <a:rPr lang="it-IT" sz="2000" dirty="0" smtClean="0">
                <a:solidFill>
                  <a:schemeClr val="bg1"/>
                </a:solidFill>
              </a:rPr>
              <a:t> strip </a:t>
            </a:r>
            <a:r>
              <a:rPr lang="it-IT" sz="2000" dirty="0" err="1" smtClean="0">
                <a:solidFill>
                  <a:schemeClr val="bg1"/>
                </a:solidFill>
              </a:rPr>
              <a:t>has</a:t>
            </a:r>
            <a:r>
              <a:rPr lang="it-IT" sz="2000" dirty="0" smtClean="0">
                <a:solidFill>
                  <a:schemeClr val="bg1"/>
                </a:solidFill>
              </a:rPr>
              <a:t> </a:t>
            </a:r>
            <a:r>
              <a:rPr lang="it-IT" sz="2000" dirty="0" err="1" smtClean="0">
                <a:solidFill>
                  <a:schemeClr val="bg1"/>
                </a:solidFill>
              </a:rPr>
              <a:t>three</a:t>
            </a:r>
            <a:r>
              <a:rPr lang="it-IT" sz="2000" dirty="0" smtClean="0">
                <a:solidFill>
                  <a:schemeClr val="bg1"/>
                </a:solidFill>
              </a:rPr>
              <a:t> </a:t>
            </a:r>
            <a:r>
              <a:rPr lang="it-IT" sz="2000" dirty="0" err="1" smtClean="0">
                <a:solidFill>
                  <a:schemeClr val="bg1"/>
                </a:solidFill>
              </a:rPr>
              <a:t>measures</a:t>
            </a:r>
            <a:r>
              <a:rPr lang="it-IT" sz="2000" dirty="0" smtClean="0">
                <a:solidFill>
                  <a:schemeClr val="bg1"/>
                </a:solidFill>
              </a:rPr>
              <a:t>: 5,6,7 cm long</a:t>
            </a:r>
            <a:endParaRPr lang="it-IT" sz="2000" dirty="0"/>
          </a:p>
        </p:txBody>
      </p:sp>
      <p:pic>
        <p:nvPicPr>
          <p:cNvPr id="1026" name="Picture 2" descr="C:\Users\pc\Desktop\DCB close.jpg"/>
          <p:cNvPicPr>
            <a:picLocks noGrp="1" noChangeAspect="1" noChangeArrowheads="1"/>
          </p:cNvPicPr>
          <p:nvPr>
            <p:ph idx="1"/>
          </p:nvPr>
        </p:nvPicPr>
        <p:blipFill>
          <a:blip r:embed="rId2" cstate="print"/>
          <a:srcRect/>
          <a:stretch>
            <a:fillRect/>
          </a:stretch>
        </p:blipFill>
        <p:spPr bwMode="auto">
          <a:xfrm>
            <a:off x="2195736" y="1700808"/>
            <a:ext cx="5112568" cy="4248472"/>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41784"/>
            <a:ext cx="8229600" cy="1143000"/>
          </a:xfrm>
        </p:spPr>
        <p:txBody>
          <a:bodyPr/>
          <a:lstStyle/>
          <a:p>
            <a:r>
              <a:rPr lang="en-US" sz="2400" dirty="0" smtClean="0"/>
              <a:t/>
            </a:r>
            <a:br>
              <a:rPr lang="en-US" sz="2400" dirty="0" smtClean="0"/>
            </a:br>
            <a:r>
              <a:rPr lang="en-US" sz="2800" dirty="0" smtClean="0">
                <a:solidFill>
                  <a:schemeClr val="accent5">
                    <a:lumMod val="20000"/>
                    <a:lumOff val="80000"/>
                  </a:schemeClr>
                </a:solidFill>
              </a:rPr>
              <a:t>NOVEL  LAPAROSCOPIC REVERSABLE GASTRIC BYPASS WITH FUNDECTOMY AND ESPLORABLE STOMACH</a:t>
            </a:r>
            <a:r>
              <a:rPr lang="it-IT" dirty="0" smtClean="0"/>
              <a:t/>
            </a:r>
            <a:br>
              <a:rPr lang="it-IT" dirty="0" smtClean="0"/>
            </a:br>
            <a:endParaRPr lang="it-IT" dirty="0"/>
          </a:p>
        </p:txBody>
      </p:sp>
      <p:sp>
        <p:nvSpPr>
          <p:cNvPr id="3" name="Segnaposto contenuto 2"/>
          <p:cNvSpPr>
            <a:spLocks noGrp="1"/>
          </p:cNvSpPr>
          <p:nvPr>
            <p:ph idx="1"/>
          </p:nvPr>
        </p:nvSpPr>
        <p:spPr/>
        <p:txBody>
          <a:bodyPr/>
          <a:lstStyle/>
          <a:p>
            <a:r>
              <a:rPr lang="en-US" sz="2800" dirty="0" smtClean="0">
                <a:solidFill>
                  <a:srgbClr val="0070C0"/>
                </a:solidFill>
              </a:rPr>
              <a:t>. Prof. Giovanni </a:t>
            </a:r>
            <a:r>
              <a:rPr lang="en-US" sz="2800" dirty="0" err="1" smtClean="0">
                <a:solidFill>
                  <a:srgbClr val="0070C0"/>
                </a:solidFill>
              </a:rPr>
              <a:t>Lesti</a:t>
            </a:r>
            <a:r>
              <a:rPr lang="en-US" sz="2800" dirty="0" smtClean="0">
                <a:solidFill>
                  <a:srgbClr val="0070C0"/>
                </a:solidFill>
              </a:rPr>
              <a:t> has created a variant of the GASTRIC BY PASS with an </a:t>
            </a:r>
            <a:r>
              <a:rPr lang="en-US" sz="2800" dirty="0" err="1" smtClean="0">
                <a:solidFill>
                  <a:srgbClr val="0070C0"/>
                </a:solidFill>
              </a:rPr>
              <a:t>explorable</a:t>
            </a:r>
            <a:r>
              <a:rPr lang="en-US" sz="2800" dirty="0" smtClean="0">
                <a:solidFill>
                  <a:srgbClr val="0070C0"/>
                </a:solidFill>
              </a:rPr>
              <a:t> in  residual stomach. The report, which I attach, was presented at the IFSO congress in Naples July 2023.My group has also started in doing this technique in the Mini Gastric Bypass. The construction is relatively simple and duration rarely exceeds 120</a:t>
            </a:r>
            <a:r>
              <a:rPr lang="en-US" sz="2400" dirty="0" smtClean="0">
                <a:solidFill>
                  <a:srgbClr val="0070C0"/>
                </a:solidFill>
              </a:rPr>
              <a:t>.minuti</a:t>
            </a:r>
            <a:endParaRPr lang="it-IT" sz="2400" dirty="0">
              <a:solidFill>
                <a:srgbClr val="0070C0"/>
              </a:solidFill>
            </a:endParaRP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en-US" sz="2400" b="1" dirty="0" smtClean="0">
                <a:solidFill>
                  <a:schemeClr val="bg1"/>
                </a:solidFill>
              </a:rPr>
              <a:t>NOVEL  LAPAROSCOPIC REVERSABLE GASTRIC BAYPASS WITH FUNDECTOMY AND ESPLORABLE STOMACH</a:t>
            </a:r>
            <a:endParaRPr lang="it-IT" sz="2400" dirty="0" smtClean="0"/>
          </a:p>
        </p:txBody>
      </p:sp>
      <p:sp>
        <p:nvSpPr>
          <p:cNvPr id="27651" name="Segnaposto contenuto 2"/>
          <p:cNvSpPr>
            <a:spLocks noGrp="1"/>
          </p:cNvSpPr>
          <p:nvPr>
            <p:ph idx="1"/>
          </p:nvPr>
        </p:nvSpPr>
        <p:spPr>
          <a:xfrm>
            <a:off x="457200" y="1557338"/>
            <a:ext cx="8435975" cy="4568825"/>
          </a:xfrm>
        </p:spPr>
        <p:txBody>
          <a:bodyPr/>
          <a:lstStyle/>
          <a:p>
            <a:r>
              <a:rPr lang="it-IT" sz="2000" b="1" dirty="0" smtClean="0">
                <a:solidFill>
                  <a:srgbClr val="0070C0"/>
                </a:solidFill>
              </a:rPr>
              <a:t>OPZIONI </a:t>
            </a:r>
            <a:r>
              <a:rPr lang="it-IT" sz="2000" b="1" dirty="0" err="1" smtClean="0">
                <a:solidFill>
                  <a:srgbClr val="0070C0"/>
                </a:solidFill>
              </a:rPr>
              <a:t>DI</a:t>
            </a:r>
            <a:r>
              <a:rPr lang="it-IT" sz="2000" b="1" dirty="0" smtClean="0">
                <a:solidFill>
                  <a:srgbClr val="0070C0"/>
                </a:solidFill>
              </a:rPr>
              <a:t> RISPOSTA   90%</a:t>
            </a:r>
          </a:p>
          <a:p>
            <a:endParaRPr lang="it-IT" sz="2000" b="1" dirty="0" smtClean="0">
              <a:solidFill>
                <a:srgbClr val="0070C0"/>
              </a:solidFill>
            </a:endParaRPr>
          </a:p>
          <a:p>
            <a:pPr>
              <a:buFont typeface="Arial" charset="0"/>
              <a:buNone/>
            </a:pPr>
            <a:r>
              <a:rPr lang="it-IT" sz="2000" dirty="0" smtClean="0"/>
              <a:t>    </a:t>
            </a:r>
            <a:r>
              <a:rPr lang="it-IT" sz="2400" dirty="0" smtClean="0">
                <a:solidFill>
                  <a:srgbClr val="0070C0"/>
                </a:solidFill>
              </a:rPr>
              <a:t>Sì. Lo conosco, lo considero un intervento valido e lo eseguo </a:t>
            </a:r>
          </a:p>
          <a:p>
            <a:pPr>
              <a:buFont typeface="Arial" charset="0"/>
              <a:buNone/>
            </a:pPr>
            <a:r>
              <a:rPr lang="it-IT" sz="2400" dirty="0" smtClean="0">
                <a:solidFill>
                  <a:srgbClr val="0070C0"/>
                </a:solidFill>
              </a:rPr>
              <a:t>           in tutti i pazienti  che hanno indicazioni al RYGB             7,50% </a:t>
            </a:r>
          </a:p>
          <a:p>
            <a:pPr>
              <a:buFont typeface="Arial" charset="0"/>
              <a:buNone/>
            </a:pPr>
            <a:r>
              <a:rPr lang="it-IT" sz="2400" dirty="0" smtClean="0">
                <a:solidFill>
                  <a:srgbClr val="7030A0"/>
                </a:solidFill>
              </a:rPr>
              <a:t>   Sì. Lo conosco, lo considero un intervento valido e lo eseguo</a:t>
            </a:r>
          </a:p>
          <a:p>
            <a:pPr>
              <a:buFont typeface="Arial" charset="0"/>
              <a:buNone/>
            </a:pPr>
            <a:r>
              <a:rPr lang="it-IT" sz="2400" dirty="0" smtClean="0">
                <a:solidFill>
                  <a:srgbClr val="7030A0"/>
                </a:solidFill>
              </a:rPr>
              <a:t>           in pazienti selezionati                                                         12,50%</a:t>
            </a:r>
          </a:p>
          <a:p>
            <a:pPr>
              <a:buFont typeface="Arial" charset="0"/>
              <a:buNone/>
            </a:pPr>
            <a:r>
              <a:rPr lang="it-IT" sz="2400" dirty="0" smtClean="0"/>
              <a:t>   </a:t>
            </a:r>
            <a:r>
              <a:rPr lang="it-IT" sz="2400" dirty="0" smtClean="0">
                <a:solidFill>
                  <a:srgbClr val="00B050"/>
                </a:solidFill>
              </a:rPr>
              <a:t>Sì. Lo conosco, lo considero un intervento valido;</a:t>
            </a:r>
          </a:p>
          <a:p>
            <a:pPr>
              <a:buFont typeface="Arial" charset="0"/>
              <a:buNone/>
            </a:pPr>
            <a:r>
              <a:rPr lang="it-IT" sz="2400" dirty="0" smtClean="0">
                <a:solidFill>
                  <a:srgbClr val="00B050"/>
                </a:solidFill>
              </a:rPr>
              <a:t>          ma non lo eseguo                                                                 40,00%</a:t>
            </a:r>
            <a:endParaRPr lang="it-IT" sz="2400" dirty="0" smtClean="0">
              <a:solidFill>
                <a:srgbClr val="FFFF00"/>
              </a:solidFill>
            </a:endParaRPr>
          </a:p>
          <a:p>
            <a:r>
              <a:rPr lang="it-IT" sz="2400" dirty="0" smtClean="0"/>
              <a:t>Sì. Lo conosco ma non lo considero un intervento valido</a:t>
            </a:r>
          </a:p>
          <a:p>
            <a:pPr>
              <a:buFont typeface="Arial" charset="0"/>
              <a:buNone/>
            </a:pPr>
            <a:r>
              <a:rPr lang="it-IT" sz="2400" dirty="0" smtClean="0"/>
              <a:t>     e pertanto non lo eseguo                                                         30,00%</a:t>
            </a:r>
          </a:p>
          <a:p>
            <a:endParaRPr lang="it-IT" dirty="0" smtClean="0"/>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400" b="1" dirty="0" smtClean="0">
                <a:solidFill>
                  <a:srgbClr val="0070C0"/>
                </a:solidFill>
              </a:rPr>
              <a:t>NOVEL  LAPAROSCOPIC REVERSABLE GASTRIC BAYPASS WITH FUNDECTOMY AND ESPLORABLE STOMACH</a:t>
            </a:r>
            <a:endParaRPr lang="it-IT" sz="2400" dirty="0">
              <a:solidFill>
                <a:srgbClr val="0070C0"/>
              </a:solidFill>
            </a:endParaRPr>
          </a:p>
        </p:txBody>
      </p:sp>
      <p:sp>
        <p:nvSpPr>
          <p:cNvPr id="3" name="Segnaposto contenuto 2"/>
          <p:cNvSpPr>
            <a:spLocks noGrp="1"/>
          </p:cNvSpPr>
          <p:nvPr>
            <p:ph idx="1"/>
          </p:nvPr>
        </p:nvSpPr>
        <p:spPr/>
        <p:txBody>
          <a:bodyPr/>
          <a:lstStyle/>
          <a:p>
            <a:r>
              <a:rPr lang="en-US" sz="2800" dirty="0" smtClean="0"/>
              <a:t>                 </a:t>
            </a:r>
            <a:r>
              <a:rPr lang="en-US" sz="2800" dirty="0" smtClean="0">
                <a:solidFill>
                  <a:srgbClr val="FF0000"/>
                </a:solidFill>
              </a:rPr>
              <a:t>ANSWER OF THE ITALIAN SERGEONS</a:t>
            </a:r>
          </a:p>
          <a:p>
            <a:endParaRPr lang="en-US" sz="2400" dirty="0" smtClean="0">
              <a:solidFill>
                <a:srgbClr val="0070C0"/>
              </a:solidFill>
            </a:endParaRPr>
          </a:p>
          <a:p>
            <a:r>
              <a:rPr lang="en-US" sz="2400" dirty="0" smtClean="0">
                <a:solidFill>
                  <a:srgbClr val="0070C0"/>
                </a:solidFill>
              </a:rPr>
              <a:t>Yes. I know it, I consider it a valid intervention and I carry it out  in all patients  who have indications for RYGB       7.50%   </a:t>
            </a:r>
          </a:p>
          <a:p>
            <a:r>
              <a:rPr lang="en-US" sz="2400" dirty="0" smtClean="0">
                <a:solidFill>
                  <a:srgbClr val="7030A0"/>
                </a:solidFill>
              </a:rPr>
              <a:t> Yes. I know it, I consider it a valid intervention</a:t>
            </a:r>
          </a:p>
          <a:p>
            <a:r>
              <a:rPr lang="en-US" sz="2400" dirty="0" smtClean="0">
                <a:solidFill>
                  <a:srgbClr val="7030A0"/>
                </a:solidFill>
              </a:rPr>
              <a:t> and I perform it  in selected patients                             12.50%</a:t>
            </a:r>
          </a:p>
          <a:p>
            <a:r>
              <a:rPr lang="en-US" sz="2400" dirty="0" smtClean="0"/>
              <a:t> </a:t>
            </a:r>
            <a:r>
              <a:rPr lang="en-US" sz="2400" dirty="0" smtClean="0">
                <a:solidFill>
                  <a:srgbClr val="00B050"/>
                </a:solidFill>
              </a:rPr>
              <a:t>Yes. I know it, I consider it a valid intervention; </a:t>
            </a:r>
          </a:p>
          <a:p>
            <a:r>
              <a:rPr lang="en-US" sz="2400" dirty="0" smtClean="0">
                <a:solidFill>
                  <a:srgbClr val="00B050"/>
                </a:solidFill>
              </a:rPr>
              <a:t>but I don't do  in this time                                                  40.00%</a:t>
            </a:r>
          </a:p>
          <a:p>
            <a:r>
              <a:rPr lang="en-US" sz="2400" dirty="0" smtClean="0">
                <a:solidFill>
                  <a:srgbClr val="002060"/>
                </a:solidFill>
              </a:rPr>
              <a:t> I know about it but I don't consider it a valid</a:t>
            </a:r>
          </a:p>
          <a:p>
            <a:r>
              <a:rPr lang="en-US" sz="2400" dirty="0" smtClean="0">
                <a:solidFill>
                  <a:srgbClr val="002060"/>
                </a:solidFill>
              </a:rPr>
              <a:t> intervention and therefore I don't do it                          30.00%</a:t>
            </a:r>
            <a:endParaRPr lang="it-IT" sz="2400" dirty="0">
              <a:solidFill>
                <a:srgbClr val="002060"/>
              </a:solidFill>
            </a:endParaRP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400" b="1" dirty="0" smtClean="0">
                <a:solidFill>
                  <a:schemeClr val="bg1"/>
                </a:solidFill>
              </a:rPr>
              <a:t>NOVEL  LAPAROSCOPIC REVERSABLE GASTRIC BAYPASS WITH FUNDECTOMY AND ESPLORABLE STOMACH</a:t>
            </a:r>
            <a:endParaRPr lang="it-IT" sz="2400" dirty="0"/>
          </a:p>
        </p:txBody>
      </p:sp>
      <p:sp>
        <p:nvSpPr>
          <p:cNvPr id="3" name="Segnaposto contenuto 2"/>
          <p:cNvSpPr>
            <a:spLocks noGrp="1"/>
          </p:cNvSpPr>
          <p:nvPr>
            <p:ph idx="1"/>
          </p:nvPr>
        </p:nvSpPr>
        <p:spPr>
          <a:xfrm>
            <a:off x="457200" y="1600200"/>
            <a:ext cx="8229600" cy="4525963"/>
          </a:xfrm>
        </p:spPr>
        <p:txBody>
          <a:bodyPr/>
          <a:lstStyle/>
          <a:p>
            <a:pPr>
              <a:buNone/>
            </a:pPr>
            <a:r>
              <a:rPr lang="it-IT" dirty="0" smtClean="0"/>
              <a:t>  </a:t>
            </a:r>
            <a:r>
              <a:rPr lang="en-US" dirty="0" smtClean="0">
                <a:solidFill>
                  <a:srgbClr val="0070C0"/>
                </a:solidFill>
              </a:rPr>
              <a:t> </a:t>
            </a:r>
            <a:r>
              <a:rPr lang="en-US" dirty="0" smtClean="0">
                <a:solidFill>
                  <a:srgbClr val="0070C0"/>
                </a:solidFill>
              </a:rPr>
              <a:t>A </a:t>
            </a:r>
            <a:r>
              <a:rPr lang="en-US" dirty="0" err="1" smtClean="0">
                <a:solidFill>
                  <a:srgbClr val="0070C0"/>
                </a:solidFill>
              </a:rPr>
              <a:t>smol</a:t>
            </a:r>
            <a:r>
              <a:rPr lang="en-US" dirty="0" smtClean="0">
                <a:solidFill>
                  <a:srgbClr val="0070C0"/>
                </a:solidFill>
              </a:rPr>
              <a:t> group</a:t>
            </a:r>
            <a:r>
              <a:rPr lang="en-US" dirty="0" smtClean="0">
                <a:solidFill>
                  <a:srgbClr val="0070C0"/>
                </a:solidFill>
              </a:rPr>
              <a:t> is doing </a:t>
            </a:r>
            <a:r>
              <a:rPr lang="en-US" dirty="0" smtClean="0">
                <a:solidFill>
                  <a:srgbClr val="0070C0"/>
                </a:solidFill>
              </a:rPr>
              <a:t>many mini gastric bypasses always with an </a:t>
            </a:r>
            <a:r>
              <a:rPr lang="en-US" dirty="0" err="1" smtClean="0">
                <a:solidFill>
                  <a:srgbClr val="0070C0"/>
                </a:solidFill>
              </a:rPr>
              <a:t>explorable</a:t>
            </a:r>
            <a:r>
              <a:rPr lang="en-US" dirty="0" smtClean="0">
                <a:solidFill>
                  <a:srgbClr val="0070C0"/>
                </a:solidFill>
              </a:rPr>
              <a:t> of </a:t>
            </a:r>
            <a:r>
              <a:rPr lang="en-US" dirty="0" err="1" smtClean="0">
                <a:solidFill>
                  <a:srgbClr val="0070C0"/>
                </a:solidFill>
              </a:rPr>
              <a:t>remanent</a:t>
            </a:r>
            <a:r>
              <a:rPr lang="en-US" dirty="0" smtClean="0">
                <a:solidFill>
                  <a:srgbClr val="0070C0"/>
                </a:solidFill>
              </a:rPr>
              <a:t> stomach; the results are very good; Furthermore, this technique is very simple and quite fast. The closure of the bandage closes the passage of food into the residual stomach which can therefore be explored.</a:t>
            </a:r>
            <a:endParaRPr lang="it-IT" dirty="0" smtClean="0">
              <a:solidFill>
                <a:srgbClr val="0070C0"/>
              </a:solidFill>
            </a:endParaRPr>
          </a:p>
          <a:p>
            <a:pPr>
              <a:buNone/>
            </a:pPr>
            <a:endParaRPr lang="it-IT" dirty="0"/>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4" name="Picture 1"/>
          <p:cNvPicPr>
            <a:picLocks noChangeAspect="1" noChangeArrowheads="1"/>
          </p:cNvPicPr>
          <p:nvPr/>
        </p:nvPicPr>
        <p:blipFill>
          <a:blip r:embed="rId2" cstate="print"/>
          <a:srcRect/>
          <a:stretch>
            <a:fillRect/>
          </a:stretch>
        </p:blipFill>
        <p:spPr bwMode="auto">
          <a:xfrm>
            <a:off x="1403648" y="-1"/>
            <a:ext cx="9255125" cy="6858001"/>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xfrm>
            <a:off x="457200" y="260350"/>
            <a:ext cx="8229600" cy="1143000"/>
          </a:xfrm>
        </p:spPr>
        <p:txBody>
          <a:bodyPr/>
          <a:lstStyle/>
          <a:p>
            <a:r>
              <a:rPr lang="en-US" sz="2400" b="1" dirty="0" smtClean="0">
                <a:solidFill>
                  <a:schemeClr val="bg1"/>
                </a:solidFill>
              </a:rPr>
              <a:t>NOVEL  LAPAROSCOPIC REVERSABLE GASTRIC BAYPASS WITH FUNDECTOMY AND ESPLORABLE STOMACH  (</a:t>
            </a:r>
            <a:r>
              <a:rPr lang="en-US" sz="2400" b="1" dirty="0" err="1" smtClean="0">
                <a:solidFill>
                  <a:schemeClr val="bg1"/>
                </a:solidFill>
              </a:rPr>
              <a:t>Lesti</a:t>
            </a:r>
            <a:r>
              <a:rPr lang="en-US" sz="2400" b="1" dirty="0" smtClean="0">
                <a:solidFill>
                  <a:schemeClr val="bg1"/>
                </a:solidFill>
              </a:rPr>
              <a:t> model)</a:t>
            </a:r>
            <a:endParaRPr lang="it-IT" sz="2400" dirty="0" smtClean="0"/>
          </a:p>
        </p:txBody>
      </p:sp>
      <p:sp>
        <p:nvSpPr>
          <p:cNvPr id="7171" name="Segnaposto contenuto 2"/>
          <p:cNvSpPr>
            <a:spLocks noGrp="1"/>
          </p:cNvSpPr>
          <p:nvPr>
            <p:ph idx="1"/>
          </p:nvPr>
        </p:nvSpPr>
        <p:spPr>
          <a:xfrm rot="20400000">
            <a:off x="-339041" y="1212843"/>
            <a:ext cx="9309814" cy="4504324"/>
          </a:xfrm>
        </p:spPr>
        <p:txBody>
          <a:bodyPr/>
          <a:lstStyle/>
          <a:p>
            <a:pPr>
              <a:buFont typeface="Arial" charset="0"/>
              <a:buNone/>
            </a:pPr>
            <a:endParaRPr lang="it-IT" sz="2800" dirty="0" smtClean="0">
              <a:solidFill>
                <a:srgbClr val="002060"/>
              </a:solidFill>
            </a:endParaRPr>
          </a:p>
          <a:p>
            <a:pPr>
              <a:buFont typeface="Arial" charset="0"/>
              <a:buNone/>
            </a:pPr>
            <a:r>
              <a:rPr lang="it-IT" sz="2400" dirty="0" smtClean="0">
                <a:solidFill>
                  <a:srgbClr val="002060"/>
                </a:solidFill>
              </a:rPr>
              <a:t> </a:t>
            </a:r>
            <a:r>
              <a:rPr lang="en-US" sz="2400" dirty="0" smtClean="0">
                <a:solidFill>
                  <a:srgbClr val="002060"/>
                </a:solidFill>
              </a:rPr>
              <a:t> *C</a:t>
            </a:r>
          </a:p>
          <a:p>
            <a:pPr>
              <a:buFont typeface="Arial" charset="0"/>
              <a:buNone/>
            </a:pPr>
            <a:endParaRPr lang="en-US" sz="2000" dirty="0" smtClean="0">
              <a:solidFill>
                <a:srgbClr val="002060"/>
              </a:solidFill>
            </a:endParaRPr>
          </a:p>
          <a:p>
            <a:pPr>
              <a:buFont typeface="Arial" charset="0"/>
              <a:buNone/>
            </a:pPr>
            <a:r>
              <a:rPr lang="en-US" sz="2000" dirty="0" smtClean="0">
                <a:solidFill>
                  <a:srgbClr val="002060"/>
                </a:solidFill>
              </a:rPr>
              <a:t> </a:t>
            </a:r>
          </a:p>
          <a:p>
            <a:pPr>
              <a:buFont typeface="Arial" charset="0"/>
              <a:buNone/>
            </a:pPr>
            <a:r>
              <a:rPr lang="en-US" sz="2400" dirty="0" smtClean="0">
                <a:solidFill>
                  <a:srgbClr val="0070C0"/>
                </a:solidFill>
              </a:rPr>
              <a:t>.</a:t>
            </a:r>
            <a:endParaRPr lang="en-US" sz="2000" dirty="0" smtClean="0">
              <a:solidFill>
                <a:srgbClr val="0070C0"/>
              </a:solidFill>
            </a:endParaRPr>
          </a:p>
          <a:p>
            <a:pPr>
              <a:buFont typeface="Arial" charset="0"/>
              <a:buNone/>
            </a:pPr>
            <a:r>
              <a:rPr lang="it-IT" sz="2000" dirty="0" smtClean="0">
                <a:solidFill>
                  <a:srgbClr val="0070C0"/>
                </a:solidFill>
              </a:rPr>
              <a:t>   </a:t>
            </a:r>
            <a:endParaRPr lang="it-IT" sz="2000" dirty="0" smtClean="0">
              <a:solidFill>
                <a:srgbClr val="7030A0"/>
              </a:solidFill>
            </a:endParaRPr>
          </a:p>
          <a:p>
            <a:pPr>
              <a:buFont typeface="Arial" charset="0"/>
              <a:buNone/>
            </a:pPr>
            <a:endParaRPr lang="it-IT" sz="2000" dirty="0" smtClean="0">
              <a:solidFill>
                <a:srgbClr val="0070C0"/>
              </a:solidFill>
            </a:endParaRPr>
          </a:p>
        </p:txBody>
      </p:sp>
      <p:sp>
        <p:nvSpPr>
          <p:cNvPr id="4" name="Rettangolo 3"/>
          <p:cNvSpPr/>
          <p:nvPr/>
        </p:nvSpPr>
        <p:spPr>
          <a:xfrm>
            <a:off x="827584" y="1412776"/>
            <a:ext cx="6552728" cy="4585871"/>
          </a:xfrm>
          <a:prstGeom prst="rect">
            <a:avLst/>
          </a:prstGeom>
        </p:spPr>
        <p:txBody>
          <a:bodyPr wrap="square">
            <a:spAutoFit/>
          </a:bodyPr>
          <a:lstStyle/>
          <a:p>
            <a:pPr>
              <a:buFont typeface="Arial" charset="0"/>
              <a:buNone/>
            </a:pPr>
            <a:endParaRPr lang="en-US" sz="2000" dirty="0" smtClean="0">
              <a:solidFill>
                <a:srgbClr val="002060"/>
              </a:solidFill>
            </a:endParaRPr>
          </a:p>
          <a:p>
            <a:pPr>
              <a:buFont typeface="Arial" charset="0"/>
              <a:buNone/>
            </a:pPr>
            <a:r>
              <a:rPr lang="en-US" sz="2400" dirty="0" smtClean="0">
                <a:solidFill>
                  <a:srgbClr val="002060"/>
                </a:solidFill>
              </a:rPr>
              <a:t>The relationships  among food ,stomach, small bowels and hormones are better known nowadays. These relationships have to be very well known in designing surgical procedures  for the treatment of obesity.</a:t>
            </a:r>
          </a:p>
          <a:p>
            <a:pPr>
              <a:buFont typeface="Arial" charset="0"/>
              <a:buNone/>
            </a:pPr>
            <a:endParaRPr lang="en-US" sz="1600" dirty="0" smtClean="0">
              <a:solidFill>
                <a:srgbClr val="002060"/>
              </a:solidFill>
            </a:endParaRPr>
          </a:p>
          <a:p>
            <a:pPr>
              <a:buFont typeface="Arial" charset="0"/>
              <a:buNone/>
            </a:pPr>
            <a:r>
              <a:rPr lang="en-US" sz="1600" dirty="0" smtClean="0">
                <a:solidFill>
                  <a:srgbClr val="002060"/>
                </a:solidFill>
              </a:rPr>
              <a:t> </a:t>
            </a:r>
          </a:p>
          <a:p>
            <a:pPr>
              <a:buFont typeface="Arial" charset="0"/>
              <a:buNone/>
            </a:pPr>
            <a:r>
              <a:rPr lang="en-US" sz="1600" dirty="0" smtClean="0">
                <a:solidFill>
                  <a:srgbClr val="002060"/>
                </a:solidFill>
              </a:rPr>
              <a:t> </a:t>
            </a:r>
            <a:r>
              <a:rPr lang="en-US" sz="2400" dirty="0" smtClean="0">
                <a:solidFill>
                  <a:srgbClr val="002060"/>
                </a:solidFill>
              </a:rPr>
              <a:t>** </a:t>
            </a:r>
            <a:r>
              <a:rPr lang="en-US" sz="2400" dirty="0" err="1" smtClean="0">
                <a:solidFill>
                  <a:srgbClr val="0070C0"/>
                </a:solidFill>
              </a:rPr>
              <a:t>Grelin</a:t>
            </a:r>
            <a:r>
              <a:rPr lang="en-US" sz="2400" dirty="0" smtClean="0">
                <a:solidFill>
                  <a:srgbClr val="0070C0"/>
                </a:solidFill>
              </a:rPr>
              <a:t>,  PYY,  GLP-1, GIP,  CCK, all these hormones play an important role in controlling the food intake; therefore, the actions of these hormones  should be very well known in  selecting the right procedure.</a:t>
            </a: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r>
              <a:rPr lang="en-US" sz="2400" b="1" dirty="0" smtClean="0">
                <a:solidFill>
                  <a:schemeClr val="bg1"/>
                </a:solidFill>
              </a:rPr>
              <a:t>NOVEL  LAPAROSCOPIC REVERSABLE GASTRIC BAYPASS WITH FUNDECTOMY AND ESPLORABLE STOMACH</a:t>
            </a:r>
            <a:endParaRPr lang="it-IT" sz="2400" dirty="0" smtClean="0"/>
          </a:p>
        </p:txBody>
      </p:sp>
      <p:sp>
        <p:nvSpPr>
          <p:cNvPr id="8195" name="Segnaposto contenuto 2"/>
          <p:cNvSpPr>
            <a:spLocks noGrp="1"/>
          </p:cNvSpPr>
          <p:nvPr>
            <p:ph idx="1"/>
          </p:nvPr>
        </p:nvSpPr>
        <p:spPr>
          <a:xfrm>
            <a:off x="323850" y="1484313"/>
            <a:ext cx="8229600" cy="4525962"/>
          </a:xfrm>
        </p:spPr>
        <p:txBody>
          <a:bodyPr/>
          <a:lstStyle/>
          <a:p>
            <a:pPr>
              <a:buFont typeface="Arial" charset="0"/>
              <a:buNone/>
            </a:pPr>
            <a:r>
              <a:rPr lang="en-US" sz="2400" dirty="0" smtClean="0"/>
              <a:t>  </a:t>
            </a:r>
            <a:r>
              <a:rPr lang="en-US" sz="2400" dirty="0" smtClean="0">
                <a:solidFill>
                  <a:srgbClr val="002060"/>
                </a:solidFill>
              </a:rPr>
              <a:t>*The study of </a:t>
            </a:r>
            <a:r>
              <a:rPr lang="en-US" sz="2400" dirty="0" err="1" smtClean="0">
                <a:solidFill>
                  <a:srgbClr val="002060"/>
                </a:solidFill>
              </a:rPr>
              <a:t>Brolin</a:t>
            </a:r>
            <a:r>
              <a:rPr lang="en-US" sz="2400" dirty="0" smtClean="0">
                <a:solidFill>
                  <a:srgbClr val="002060"/>
                </a:solidFill>
              </a:rPr>
              <a:t> et al, offers the first level  evidence showing the importance of limbs length, it is hard to determine whether the beneficial effects depend on the length of the alimentary limb ,or more likely, of the common channel. Whatever the reason : “ </a:t>
            </a:r>
            <a:r>
              <a:rPr lang="en-US" sz="2400" b="1" dirty="0" smtClean="0">
                <a:solidFill>
                  <a:srgbClr val="002060"/>
                </a:solidFill>
              </a:rPr>
              <a:t>the limbs lengths  play an important role in the metabolic effect of gastric bypass.</a:t>
            </a:r>
          </a:p>
          <a:p>
            <a:pPr>
              <a:buFont typeface="Arial" charset="0"/>
              <a:buNone/>
            </a:pPr>
            <a:r>
              <a:rPr lang="en-US" sz="2800" dirty="0" smtClean="0">
                <a:solidFill>
                  <a:srgbClr val="002060"/>
                </a:solidFill>
              </a:rPr>
              <a:t>   </a:t>
            </a:r>
          </a:p>
          <a:p>
            <a:pPr>
              <a:buFont typeface="Arial" charset="0"/>
              <a:buNone/>
            </a:pPr>
            <a:r>
              <a:rPr lang="en-US" sz="2800" dirty="0" smtClean="0">
                <a:solidFill>
                  <a:srgbClr val="002060"/>
                </a:solidFill>
              </a:rPr>
              <a:t>    </a:t>
            </a:r>
            <a:r>
              <a:rPr lang="en-US" sz="2400" dirty="0" smtClean="0">
                <a:solidFill>
                  <a:srgbClr val="FF0000"/>
                </a:solidFill>
              </a:rPr>
              <a:t>Our </a:t>
            </a:r>
            <a:r>
              <a:rPr lang="en-US" sz="2400" dirty="0" err="1" smtClean="0">
                <a:solidFill>
                  <a:srgbClr val="FF0000"/>
                </a:solidFill>
              </a:rPr>
              <a:t>behaviour</a:t>
            </a:r>
            <a:r>
              <a:rPr lang="en-US" sz="2400" dirty="0" smtClean="0">
                <a:solidFill>
                  <a:srgbClr val="FF0000"/>
                </a:solidFill>
              </a:rPr>
              <a:t> take in mind </a:t>
            </a:r>
            <a:r>
              <a:rPr lang="en-US" sz="2400" dirty="0" smtClean="0">
                <a:solidFill>
                  <a:srgbClr val="7030A0"/>
                </a:solidFill>
              </a:rPr>
              <a:t>:</a:t>
            </a:r>
            <a:r>
              <a:rPr lang="en-US" sz="2400" b="1" i="1" dirty="0" smtClean="0">
                <a:solidFill>
                  <a:srgbClr val="7030A0"/>
                </a:solidFill>
              </a:rPr>
              <a:t>the food should arrive as sooner as possible to the </a:t>
            </a:r>
            <a:r>
              <a:rPr lang="en-US" sz="2400" b="1" i="1" dirty="0" err="1" smtClean="0">
                <a:solidFill>
                  <a:srgbClr val="7030A0"/>
                </a:solidFill>
              </a:rPr>
              <a:t>jlium</a:t>
            </a:r>
            <a:r>
              <a:rPr lang="en-US" sz="2400" b="1" i="1" dirty="0" smtClean="0">
                <a:solidFill>
                  <a:srgbClr val="7030A0"/>
                </a:solidFill>
              </a:rPr>
              <a:t> to </a:t>
            </a:r>
            <a:r>
              <a:rPr lang="en-US" sz="2400" b="1" i="1" dirty="0" err="1" smtClean="0">
                <a:solidFill>
                  <a:srgbClr val="7030A0"/>
                </a:solidFill>
              </a:rPr>
              <a:t>henancing</a:t>
            </a:r>
            <a:r>
              <a:rPr lang="en-US" sz="2400" b="1" i="1" dirty="0" smtClean="0">
                <a:solidFill>
                  <a:srgbClr val="7030A0"/>
                </a:solidFill>
              </a:rPr>
              <a:t> the secretion of very important  </a:t>
            </a:r>
            <a:r>
              <a:rPr lang="en-US" sz="2400" b="1" i="1" dirty="0" err="1" smtClean="0">
                <a:solidFill>
                  <a:srgbClr val="7030A0"/>
                </a:solidFill>
              </a:rPr>
              <a:t>hormons</a:t>
            </a:r>
            <a:r>
              <a:rPr lang="en-US" sz="2400" b="1" i="1" dirty="0" smtClean="0">
                <a:solidFill>
                  <a:srgbClr val="7030A0"/>
                </a:solidFill>
              </a:rPr>
              <a:t> as GLP1 and the PYY</a:t>
            </a:r>
            <a:endParaRPr lang="it-IT" sz="2400" dirty="0" smtClean="0">
              <a:solidFill>
                <a:srgbClr val="7030A0"/>
              </a:solidFill>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r>
              <a:rPr lang="en-US" sz="2400" b="1" dirty="0" smtClean="0">
                <a:solidFill>
                  <a:schemeClr val="bg1"/>
                </a:solidFill>
              </a:rPr>
              <a:t>NOVEL  LAPAROSCOPIC REVERSABLE GASTRIC BAYPASS WITH FUNDECTOMY AND ESPLORABLE STOMACH</a:t>
            </a:r>
            <a:endParaRPr lang="it-IT" sz="2400" dirty="0" smtClean="0"/>
          </a:p>
        </p:txBody>
      </p:sp>
      <p:sp>
        <p:nvSpPr>
          <p:cNvPr id="10243" name="Segnaposto contenuto 2"/>
          <p:cNvSpPr>
            <a:spLocks noGrp="1"/>
          </p:cNvSpPr>
          <p:nvPr>
            <p:ph idx="1"/>
          </p:nvPr>
        </p:nvSpPr>
        <p:spPr/>
        <p:txBody>
          <a:bodyPr/>
          <a:lstStyle/>
          <a:p>
            <a:endParaRPr lang="en-GB" sz="2400" dirty="0" smtClean="0"/>
          </a:p>
          <a:p>
            <a:r>
              <a:rPr lang="en-GB" sz="2400" dirty="0" smtClean="0"/>
              <a:t> </a:t>
            </a:r>
            <a:r>
              <a:rPr lang="en-GB" sz="2800" dirty="0" smtClean="0">
                <a:solidFill>
                  <a:srgbClr val="7030A0"/>
                </a:solidFill>
              </a:rPr>
              <a:t>The metabolic benefits of a longer </a:t>
            </a:r>
            <a:r>
              <a:rPr lang="en-GB" sz="2800" dirty="0" err="1" smtClean="0">
                <a:solidFill>
                  <a:srgbClr val="7030A0"/>
                </a:solidFill>
              </a:rPr>
              <a:t>biliary</a:t>
            </a:r>
            <a:r>
              <a:rPr lang="en-GB" sz="2800" dirty="0" smtClean="0">
                <a:solidFill>
                  <a:srgbClr val="7030A0"/>
                </a:solidFill>
              </a:rPr>
              <a:t> limb can be demonstrated in the OARYGB</a:t>
            </a:r>
          </a:p>
          <a:p>
            <a:endParaRPr lang="en-GB" sz="2400" dirty="0" smtClean="0">
              <a:solidFill>
                <a:srgbClr val="7030A0"/>
              </a:solidFill>
            </a:endParaRPr>
          </a:p>
          <a:p>
            <a:r>
              <a:rPr lang="en-GB" sz="2400" dirty="0" smtClean="0">
                <a:solidFill>
                  <a:srgbClr val="7030A0"/>
                </a:solidFill>
              </a:rPr>
              <a:t>OARYGB (mini gastric bypass) with a unique 200-cm bypassed </a:t>
            </a:r>
            <a:r>
              <a:rPr lang="en-GB" sz="2400" dirty="0" err="1" smtClean="0">
                <a:solidFill>
                  <a:srgbClr val="7030A0"/>
                </a:solidFill>
              </a:rPr>
              <a:t>biliary</a:t>
            </a:r>
            <a:r>
              <a:rPr lang="en-GB" sz="2400" dirty="0" smtClean="0">
                <a:solidFill>
                  <a:srgbClr val="7030A0"/>
                </a:solidFill>
              </a:rPr>
              <a:t> limb; diabetes remission is reported in more than 90% of cases. It’s possible that a longer BP limb,, could have metabolic advantages as </a:t>
            </a:r>
            <a:r>
              <a:rPr lang="en-GB" sz="2400" b="1" dirty="0" smtClean="0">
                <a:solidFill>
                  <a:srgbClr val="7030A0"/>
                </a:solidFill>
              </a:rPr>
              <a:t>it could deliver nutrients to the ileum more quickly ,whit the early release of GLP-1/ PYY</a:t>
            </a:r>
          </a:p>
          <a:p>
            <a:r>
              <a:rPr lang="en-GB" sz="2400" dirty="0" smtClean="0">
                <a:solidFill>
                  <a:srgbClr val="7030A0"/>
                </a:solidFill>
              </a:rPr>
              <a:t>.</a:t>
            </a: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r>
              <a:rPr lang="en-US" sz="2000" b="1" dirty="0" smtClean="0">
                <a:solidFill>
                  <a:schemeClr val="bg1"/>
                </a:solidFill>
              </a:rPr>
              <a:t>NOVEL  LAPAROSCOPIC REVERSABLE GASTRIC BAYPASS WITH </a:t>
            </a:r>
            <a:br>
              <a:rPr lang="en-US" sz="2000" b="1" dirty="0" smtClean="0">
                <a:solidFill>
                  <a:schemeClr val="bg1"/>
                </a:solidFill>
              </a:rPr>
            </a:br>
            <a:r>
              <a:rPr lang="en-US" sz="2000" b="1" dirty="0" smtClean="0">
                <a:solidFill>
                  <a:schemeClr val="bg1"/>
                </a:solidFill>
              </a:rPr>
              <a:t>FUNDECTOMY AND ESPLORABLE STOMACH</a:t>
            </a:r>
            <a:endParaRPr lang="it-IT" sz="2000" dirty="0" smtClean="0"/>
          </a:p>
        </p:txBody>
      </p:sp>
      <p:sp>
        <p:nvSpPr>
          <p:cNvPr id="14339" name="Segnaposto contenuto 2"/>
          <p:cNvSpPr>
            <a:spLocks noGrp="1"/>
          </p:cNvSpPr>
          <p:nvPr>
            <p:ph idx="1"/>
          </p:nvPr>
        </p:nvSpPr>
        <p:spPr/>
        <p:txBody>
          <a:bodyPr/>
          <a:lstStyle/>
          <a:p>
            <a:pPr>
              <a:buFont typeface="Arial" charset="0"/>
              <a:buNone/>
            </a:pPr>
            <a:r>
              <a:rPr lang="it-IT" dirty="0" smtClean="0"/>
              <a:t>    </a:t>
            </a:r>
            <a:r>
              <a:rPr lang="it-IT" dirty="0" smtClean="0">
                <a:solidFill>
                  <a:srgbClr val="0070C0"/>
                </a:solidFill>
              </a:rPr>
              <a:t> </a:t>
            </a:r>
            <a:r>
              <a:rPr lang="en-US" sz="2800" dirty="0" smtClean="0">
                <a:solidFill>
                  <a:srgbClr val="0070C0"/>
                </a:solidFill>
              </a:rPr>
              <a:t>Sixteen studies on 325 patients with LRYGB.</a:t>
            </a:r>
          </a:p>
          <a:p>
            <a:pPr>
              <a:buFont typeface="Arial" charset="0"/>
              <a:buNone/>
            </a:pPr>
            <a:r>
              <a:rPr lang="en-US" sz="2800" dirty="0" smtClean="0">
                <a:solidFill>
                  <a:srgbClr val="0070C0"/>
                </a:solidFill>
              </a:rPr>
              <a:t>   </a:t>
            </a:r>
            <a:r>
              <a:rPr lang="en-US" sz="2400" dirty="0" smtClean="0">
                <a:solidFill>
                  <a:srgbClr val="0070C0"/>
                </a:solidFill>
              </a:rPr>
              <a:t> ** The regression meta analysis shows that</a:t>
            </a:r>
            <a:r>
              <a:rPr lang="en-US" sz="2400" dirty="0" smtClean="0">
                <a:solidFill>
                  <a:srgbClr val="7030A0"/>
                </a:solidFill>
              </a:rPr>
              <a:t> the volume of the pouch, the length of </a:t>
            </a:r>
            <a:r>
              <a:rPr lang="en-US" sz="2400" dirty="0" err="1" smtClean="0">
                <a:solidFill>
                  <a:srgbClr val="7030A0"/>
                </a:solidFill>
              </a:rPr>
              <a:t>biliary</a:t>
            </a:r>
            <a:r>
              <a:rPr lang="en-US" sz="2400" dirty="0" smtClean="0">
                <a:solidFill>
                  <a:srgbClr val="7030A0"/>
                </a:solidFill>
              </a:rPr>
              <a:t> and alimentary limbs were not associated with variation of </a:t>
            </a:r>
            <a:r>
              <a:rPr lang="en-US" sz="2400" dirty="0" err="1" smtClean="0">
                <a:solidFill>
                  <a:srgbClr val="7030A0"/>
                </a:solidFill>
              </a:rPr>
              <a:t>grelin</a:t>
            </a:r>
            <a:r>
              <a:rPr lang="en-US" sz="2400" dirty="0" smtClean="0">
                <a:solidFill>
                  <a:srgbClr val="7030A0"/>
                </a:solidFill>
              </a:rPr>
              <a:t> level</a:t>
            </a:r>
          </a:p>
          <a:p>
            <a:pPr>
              <a:buFont typeface="Arial" charset="0"/>
              <a:buNone/>
            </a:pPr>
            <a:r>
              <a:rPr lang="en-US" sz="2400" dirty="0" smtClean="0">
                <a:solidFill>
                  <a:srgbClr val="0070C0"/>
                </a:solidFill>
              </a:rPr>
              <a:t>     ** The </a:t>
            </a:r>
            <a:r>
              <a:rPr lang="en-US" sz="2400" dirty="0" err="1" smtClean="0">
                <a:solidFill>
                  <a:srgbClr val="0070C0"/>
                </a:solidFill>
              </a:rPr>
              <a:t>Grelin</a:t>
            </a:r>
            <a:r>
              <a:rPr lang="en-US" sz="2400" dirty="0" smtClean="0">
                <a:solidFill>
                  <a:srgbClr val="0070C0"/>
                </a:solidFill>
              </a:rPr>
              <a:t> level decreases in the first 3 months, but          increases afterwards</a:t>
            </a:r>
          </a:p>
          <a:p>
            <a:pPr>
              <a:buFont typeface="Arial" charset="0"/>
              <a:buNone/>
            </a:pPr>
            <a:r>
              <a:rPr lang="en-US" sz="2400" dirty="0" smtClean="0">
                <a:solidFill>
                  <a:srgbClr val="0070C0"/>
                </a:solidFill>
              </a:rPr>
              <a:t>      ** It is clear that </a:t>
            </a:r>
            <a:r>
              <a:rPr lang="en-US" sz="2400" dirty="0" err="1" smtClean="0">
                <a:solidFill>
                  <a:srgbClr val="0070C0"/>
                </a:solidFill>
              </a:rPr>
              <a:t>Grelin</a:t>
            </a:r>
            <a:r>
              <a:rPr lang="en-US" sz="2400" dirty="0" smtClean="0">
                <a:solidFill>
                  <a:srgbClr val="0070C0"/>
                </a:solidFill>
              </a:rPr>
              <a:t> does not play an important role         in the LRYGBP</a:t>
            </a:r>
          </a:p>
          <a:p>
            <a:pPr>
              <a:buFont typeface="Arial" charset="0"/>
              <a:buNone/>
            </a:pPr>
            <a:r>
              <a:rPr lang="en-US" sz="2000" dirty="0" smtClean="0">
                <a:solidFill>
                  <a:srgbClr val="C00000"/>
                </a:solidFill>
              </a:rPr>
              <a:t>   </a:t>
            </a:r>
          </a:p>
          <a:p>
            <a:pPr>
              <a:buFont typeface="Arial" charset="0"/>
              <a:buNone/>
            </a:pPr>
            <a:r>
              <a:rPr lang="en-US" sz="2000" dirty="0" smtClean="0">
                <a:solidFill>
                  <a:srgbClr val="C00000"/>
                </a:solidFill>
              </a:rPr>
              <a:t>      Systemic review and metabolic of the change in </a:t>
            </a:r>
            <a:r>
              <a:rPr lang="en-US" sz="2000" dirty="0" err="1" smtClean="0">
                <a:solidFill>
                  <a:srgbClr val="C00000"/>
                </a:solidFill>
              </a:rPr>
              <a:t>Grelin</a:t>
            </a:r>
            <a:r>
              <a:rPr lang="en-US" sz="2000" dirty="0" smtClean="0">
                <a:solidFill>
                  <a:srgbClr val="C00000"/>
                </a:solidFill>
              </a:rPr>
              <a:t> level after LRYGB.</a:t>
            </a:r>
          </a:p>
          <a:p>
            <a:pPr>
              <a:buFont typeface="Arial" charset="0"/>
              <a:buNone/>
            </a:pPr>
            <a:r>
              <a:rPr lang="en-US" sz="2000" dirty="0" smtClean="0">
                <a:solidFill>
                  <a:srgbClr val="C00000"/>
                </a:solidFill>
              </a:rPr>
              <a:t>                 OBESITY SURGERY April 2019 volume 29 pag.1343-1351</a:t>
            </a:r>
          </a:p>
          <a:p>
            <a:pPr>
              <a:buFont typeface="Arial" charset="0"/>
              <a:buNone/>
            </a:pPr>
            <a:endParaRPr lang="it-IT" sz="1800" dirty="0" smtClean="0">
              <a:solidFill>
                <a:srgbClr val="C00000"/>
              </a:solidFill>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en-US" sz="2400" b="1" dirty="0" smtClean="0">
                <a:solidFill>
                  <a:schemeClr val="bg1"/>
                </a:solidFill>
              </a:rPr>
              <a:t>NOVEL  LAPAROSCOPIC REVERSABLE GASTRIC BAYPASS WITH FUNDECTOMY AND ESPLORABLE STOMACH.</a:t>
            </a:r>
            <a:endParaRPr lang="it-IT" sz="2400" dirty="0" smtClean="0"/>
          </a:p>
        </p:txBody>
      </p:sp>
      <p:sp>
        <p:nvSpPr>
          <p:cNvPr id="15363" name="Segnaposto contenuto 2"/>
          <p:cNvSpPr>
            <a:spLocks noGrp="1"/>
          </p:cNvSpPr>
          <p:nvPr>
            <p:ph idx="1"/>
          </p:nvPr>
        </p:nvSpPr>
        <p:spPr>
          <a:xfrm>
            <a:off x="457200" y="1412776"/>
            <a:ext cx="8229600" cy="4852988"/>
          </a:xfrm>
        </p:spPr>
        <p:txBody>
          <a:bodyPr/>
          <a:lstStyle/>
          <a:p>
            <a:r>
              <a:rPr lang="en-GB" sz="2400" dirty="0" smtClean="0">
                <a:solidFill>
                  <a:srgbClr val="0070C0"/>
                </a:solidFill>
              </a:rPr>
              <a:t>After RYGP, the following results can be observed, with important metabolic effects</a:t>
            </a:r>
            <a:r>
              <a:rPr lang="en-GB" sz="2400" dirty="0" smtClean="0">
                <a:solidFill>
                  <a:srgbClr val="7030A0"/>
                </a:solidFill>
              </a:rPr>
              <a:t>: gastric restriction leading to early satiety, and decreasing the volume of the meals; </a:t>
            </a:r>
            <a:r>
              <a:rPr lang="en-GB" sz="2400" dirty="0" smtClean="0">
                <a:solidFill>
                  <a:srgbClr val="FF0000"/>
                </a:solidFill>
              </a:rPr>
              <a:t>The resection  of the </a:t>
            </a:r>
            <a:r>
              <a:rPr lang="en-GB" sz="2400" dirty="0" err="1" smtClean="0">
                <a:solidFill>
                  <a:srgbClr val="FF0000"/>
                </a:solidFill>
              </a:rPr>
              <a:t>fundus</a:t>
            </a:r>
            <a:r>
              <a:rPr lang="en-GB" sz="2400" dirty="0" smtClean="0">
                <a:solidFill>
                  <a:srgbClr val="FF0000"/>
                </a:solidFill>
              </a:rPr>
              <a:t> of the stomach  leading to a reduction in the secretion of </a:t>
            </a:r>
            <a:r>
              <a:rPr lang="en-GB" sz="2400" dirty="0" err="1" smtClean="0">
                <a:solidFill>
                  <a:srgbClr val="FF0000"/>
                </a:solidFill>
              </a:rPr>
              <a:t>grelin</a:t>
            </a:r>
            <a:r>
              <a:rPr lang="en-GB" sz="2400" dirty="0" smtClean="0">
                <a:solidFill>
                  <a:srgbClr val="FF0000"/>
                </a:solidFill>
              </a:rPr>
              <a:t> and subsequent </a:t>
            </a:r>
            <a:r>
              <a:rPr lang="en-GB" sz="2400" dirty="0" err="1" smtClean="0">
                <a:solidFill>
                  <a:srgbClr val="FF0000"/>
                </a:solidFill>
              </a:rPr>
              <a:t>anorexigenic</a:t>
            </a:r>
            <a:r>
              <a:rPr lang="en-GB" sz="2400" dirty="0" smtClean="0">
                <a:solidFill>
                  <a:srgbClr val="FF0000"/>
                </a:solidFill>
              </a:rPr>
              <a:t> effect</a:t>
            </a:r>
            <a:r>
              <a:rPr lang="en-GB" sz="2400" dirty="0" smtClean="0">
                <a:solidFill>
                  <a:srgbClr val="0070C0"/>
                </a:solidFill>
              </a:rPr>
              <a:t>;  </a:t>
            </a:r>
            <a:r>
              <a:rPr lang="en-GB" sz="2400" dirty="0" smtClean="0">
                <a:solidFill>
                  <a:srgbClr val="00B050"/>
                </a:solidFill>
              </a:rPr>
              <a:t>faster arrival of nutrients to the distal intestine, in order to stimulate the release of PYY and GLP-1, which lead to decreased food intake and improve glucose </a:t>
            </a:r>
            <a:r>
              <a:rPr lang="en-US" sz="2400" dirty="0" smtClean="0">
                <a:solidFill>
                  <a:srgbClr val="00B050"/>
                </a:solidFill>
              </a:rPr>
              <a:t>tolerance </a:t>
            </a:r>
            <a:r>
              <a:rPr lang="en-US" sz="2400" dirty="0" smtClean="0">
                <a:solidFill>
                  <a:srgbClr val="0070C0"/>
                </a:solidFill>
              </a:rPr>
              <a:t>(</a:t>
            </a:r>
            <a:r>
              <a:rPr lang="en-US" sz="2400" dirty="0" err="1" smtClean="0">
                <a:solidFill>
                  <a:srgbClr val="0070C0"/>
                </a:solidFill>
              </a:rPr>
              <a:t>Rubino</a:t>
            </a:r>
            <a:r>
              <a:rPr lang="en-US" sz="2400" dirty="0" smtClean="0">
                <a:solidFill>
                  <a:srgbClr val="0070C0"/>
                </a:solidFill>
              </a:rPr>
              <a:t>  2006; Cummings 2007)</a:t>
            </a:r>
          </a:p>
          <a:p>
            <a:pPr>
              <a:buFont typeface="Arial" charset="0"/>
              <a:buNone/>
            </a:pPr>
            <a:endParaRPr lang="en-US" sz="2400" dirty="0" smtClean="0">
              <a:solidFill>
                <a:srgbClr val="002060"/>
              </a:solidFill>
            </a:endParaRPr>
          </a:p>
          <a:p>
            <a:pPr>
              <a:buFont typeface="Arial" charset="0"/>
              <a:buNone/>
            </a:pPr>
            <a:r>
              <a:rPr lang="en-US" sz="2400" dirty="0" smtClean="0"/>
              <a:t>     </a:t>
            </a:r>
            <a:r>
              <a:rPr lang="en-US" sz="2400" dirty="0" smtClean="0">
                <a:solidFill>
                  <a:srgbClr val="7030A0"/>
                </a:solidFill>
              </a:rPr>
              <a:t>ALL OF THEESE RULE ARE RAPRESENTED IN MY MODEL OF       REVERSABLE GASTRIC BY PASS  first made in 2004 </a:t>
            </a:r>
            <a:r>
              <a:rPr lang="en-US" sz="2400" dirty="0" err="1" smtClean="0">
                <a:solidFill>
                  <a:srgbClr val="7030A0"/>
                </a:solidFill>
              </a:rPr>
              <a:t>vhith</a:t>
            </a:r>
            <a:r>
              <a:rPr lang="en-US" sz="2400" dirty="0" smtClean="0">
                <a:solidFill>
                  <a:srgbClr val="7030A0"/>
                </a:solidFill>
              </a:rPr>
              <a:t> the last revision  at  2010.</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468313" y="260350"/>
            <a:ext cx="8229600" cy="1143000"/>
          </a:xfrm>
        </p:spPr>
        <p:txBody>
          <a:bodyPr/>
          <a:lstStyle/>
          <a:p>
            <a:r>
              <a:rPr lang="en-US" sz="2400" b="1" dirty="0" smtClean="0">
                <a:solidFill>
                  <a:schemeClr val="bg1"/>
                </a:solidFill>
              </a:rPr>
              <a:t>NOVEL  LAPAROSCOPIC REVERSABLE GASTRIC BAYPASS WITH FUNDECTOMY AND ESPLORABLE STOMACH</a:t>
            </a:r>
            <a:r>
              <a:rPr lang="en-US" sz="3200" b="1" dirty="0" smtClean="0">
                <a:solidFill>
                  <a:schemeClr val="bg1"/>
                </a:solidFill>
              </a:rPr>
              <a:t>. </a:t>
            </a:r>
            <a:endParaRPr lang="it-IT" sz="2400" dirty="0" smtClean="0"/>
          </a:p>
        </p:txBody>
      </p:sp>
      <p:sp>
        <p:nvSpPr>
          <p:cNvPr id="13315" name="Segnaposto contenuto 2"/>
          <p:cNvSpPr>
            <a:spLocks noGrp="1"/>
          </p:cNvSpPr>
          <p:nvPr>
            <p:ph idx="1"/>
          </p:nvPr>
        </p:nvSpPr>
        <p:spPr>
          <a:xfrm>
            <a:off x="457200" y="1773238"/>
            <a:ext cx="8229600" cy="4352925"/>
          </a:xfrm>
        </p:spPr>
        <p:txBody>
          <a:bodyPr/>
          <a:lstStyle/>
          <a:p>
            <a:pPr>
              <a:buFont typeface="Arial" charset="0"/>
              <a:buNone/>
            </a:pPr>
            <a:r>
              <a:rPr lang="en-US" sz="2400" dirty="0" smtClean="0"/>
              <a:t> </a:t>
            </a:r>
            <a:r>
              <a:rPr lang="en-US" sz="2400" dirty="0" smtClean="0">
                <a:solidFill>
                  <a:srgbClr val="FF0000"/>
                </a:solidFill>
              </a:rPr>
              <a:t>* The challenging diagnosis and treatment of diseases in the gastric remnant, duodenum, and common bile duct are major limitations</a:t>
            </a:r>
          </a:p>
          <a:p>
            <a:pPr>
              <a:buFont typeface="Arial" charset="0"/>
              <a:buNone/>
            </a:pPr>
            <a:r>
              <a:rPr lang="en-US" sz="2400" dirty="0" smtClean="0"/>
              <a:t> *  </a:t>
            </a:r>
            <a:r>
              <a:rPr lang="en-US" sz="2400" dirty="0" smtClean="0">
                <a:solidFill>
                  <a:srgbClr val="002060"/>
                </a:solidFill>
              </a:rPr>
              <a:t>Cancer or bleeding ulcer located in the gastric remnant are possible life-threatening conditions </a:t>
            </a:r>
          </a:p>
          <a:p>
            <a:pPr>
              <a:buFont typeface="Arial" charset="0"/>
              <a:buNone/>
            </a:pPr>
            <a:r>
              <a:rPr lang="en-US" sz="2400" dirty="0" smtClean="0"/>
              <a:t> * </a:t>
            </a:r>
            <a:r>
              <a:rPr lang="en-US" sz="2400" dirty="0" smtClean="0">
                <a:solidFill>
                  <a:srgbClr val="00B0F0"/>
                </a:solidFill>
              </a:rPr>
              <a:t>It has been shown that up to 10% patients  after RYGB  may develop </a:t>
            </a:r>
            <a:r>
              <a:rPr lang="en-US" sz="2400" dirty="0" err="1" smtClean="0">
                <a:solidFill>
                  <a:srgbClr val="00B0F0"/>
                </a:solidFill>
              </a:rPr>
              <a:t>cholelithiasis</a:t>
            </a:r>
            <a:r>
              <a:rPr lang="en-US" sz="2400" dirty="0" smtClean="0">
                <a:solidFill>
                  <a:srgbClr val="00B0F0"/>
                </a:solidFill>
              </a:rPr>
              <a:t> and up1% </a:t>
            </a:r>
            <a:r>
              <a:rPr lang="en-US" sz="2400" dirty="0" err="1" smtClean="0">
                <a:solidFill>
                  <a:srgbClr val="00B0F0"/>
                </a:solidFill>
              </a:rPr>
              <a:t>coholedoco</a:t>
            </a:r>
            <a:r>
              <a:rPr lang="en-US" sz="2400" dirty="0" smtClean="0">
                <a:solidFill>
                  <a:srgbClr val="00B0F0"/>
                </a:solidFill>
              </a:rPr>
              <a:t> </a:t>
            </a:r>
            <a:r>
              <a:rPr lang="en-US" sz="2400" dirty="0" err="1" smtClean="0">
                <a:solidFill>
                  <a:srgbClr val="00B0F0"/>
                </a:solidFill>
              </a:rPr>
              <a:t>lithiasis</a:t>
            </a:r>
            <a:r>
              <a:rPr lang="en-US" sz="2400" dirty="0" smtClean="0"/>
              <a:t>. </a:t>
            </a:r>
            <a:endParaRPr lang="it-IT" sz="2400" dirty="0" smtClean="0"/>
          </a:p>
          <a:p>
            <a:pPr>
              <a:buFont typeface="Arial" charset="0"/>
              <a:buNone/>
            </a:pPr>
            <a:r>
              <a:rPr lang="en-US" sz="2400" dirty="0" smtClean="0"/>
              <a:t> *</a:t>
            </a:r>
            <a:r>
              <a:rPr lang="en-US" sz="2400" i="1" dirty="0" smtClean="0">
                <a:solidFill>
                  <a:srgbClr val="002060"/>
                </a:solidFill>
              </a:rPr>
              <a:t>The laparoscopic gastric bypass with </a:t>
            </a:r>
            <a:r>
              <a:rPr lang="en-US" sz="2400" i="1" dirty="0" err="1" smtClean="0">
                <a:solidFill>
                  <a:srgbClr val="002060"/>
                </a:solidFill>
              </a:rPr>
              <a:t>fundectomy</a:t>
            </a:r>
            <a:r>
              <a:rPr lang="en-US" sz="2400" i="1" dirty="0" smtClean="0">
                <a:solidFill>
                  <a:srgbClr val="002060"/>
                </a:solidFill>
              </a:rPr>
              <a:t> and</a:t>
            </a:r>
          </a:p>
          <a:p>
            <a:pPr>
              <a:buFont typeface="Arial" charset="0"/>
              <a:buNone/>
            </a:pPr>
            <a:r>
              <a:rPr lang="en-US" sz="2400" i="1" dirty="0" smtClean="0">
                <a:solidFill>
                  <a:srgbClr val="002060"/>
                </a:solidFill>
              </a:rPr>
              <a:t>       gastric remnant exploration (</a:t>
            </a:r>
            <a:r>
              <a:rPr lang="en-US" sz="2400" i="1" dirty="0" err="1" smtClean="0">
                <a:solidFill>
                  <a:srgbClr val="002060"/>
                </a:solidFill>
              </a:rPr>
              <a:t>LRYGBfse</a:t>
            </a:r>
            <a:r>
              <a:rPr lang="en-US" sz="2400" i="1" dirty="0" smtClean="0">
                <a:solidFill>
                  <a:srgbClr val="002060"/>
                </a:solidFill>
              </a:rPr>
              <a:t>) was introduced in</a:t>
            </a:r>
          </a:p>
          <a:p>
            <a:pPr>
              <a:buFont typeface="Arial" charset="0"/>
              <a:buNone/>
            </a:pPr>
            <a:r>
              <a:rPr lang="en-US" sz="2400" i="1" dirty="0" smtClean="0">
                <a:solidFill>
                  <a:srgbClr val="002060"/>
                </a:solidFill>
              </a:rPr>
              <a:t>       order to overcome these limitations of the LRYGB.</a:t>
            </a:r>
            <a:endParaRPr lang="it-IT" sz="2400" i="1" dirty="0" smtClean="0">
              <a:solidFill>
                <a:srgbClr val="002060"/>
              </a:solidFill>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en-US" sz="2400" b="1" dirty="0" smtClean="0">
                <a:solidFill>
                  <a:schemeClr val="bg1"/>
                </a:solidFill>
              </a:rPr>
              <a:t>LAPAROSCOPIC REVERSABLE GASTRIC BAYPASS WITH FUNDECTOMY AND ESPLORABLE STOMACH.</a:t>
            </a:r>
            <a:endParaRPr lang="it-IT" sz="3600" dirty="0" smtClean="0"/>
          </a:p>
        </p:txBody>
      </p:sp>
      <p:pic>
        <p:nvPicPr>
          <p:cNvPr id="12291" name="Picture 2" descr="C:\Users\pc\Desktop\DCB definitivo.jpg"/>
          <p:cNvPicPr>
            <a:picLocks noGrp="1" noChangeAspect="1" noChangeArrowheads="1"/>
          </p:cNvPicPr>
          <p:nvPr>
            <p:ph idx="1"/>
          </p:nvPr>
        </p:nvPicPr>
        <p:blipFill>
          <a:blip r:embed="rId2" cstate="print"/>
          <a:srcRect/>
          <a:stretch>
            <a:fillRect/>
          </a:stretch>
        </p:blipFill>
        <p:spPr>
          <a:xfrm>
            <a:off x="4788024" y="1484784"/>
            <a:ext cx="3887788" cy="3959225"/>
          </a:xfrm>
        </p:spPr>
      </p:pic>
      <p:sp>
        <p:nvSpPr>
          <p:cNvPr id="14340" name="Rettangolo 3"/>
          <p:cNvSpPr>
            <a:spLocks noChangeArrowheads="1"/>
          </p:cNvSpPr>
          <p:nvPr/>
        </p:nvSpPr>
        <p:spPr bwMode="auto">
          <a:xfrm>
            <a:off x="0" y="1556792"/>
            <a:ext cx="10925175" cy="8679299"/>
          </a:xfrm>
          <a:prstGeom prst="rect">
            <a:avLst/>
          </a:prstGeom>
          <a:noFill/>
          <a:ln w="9525">
            <a:noFill/>
            <a:miter lim="800000"/>
            <a:headEnd/>
            <a:tailEnd/>
          </a:ln>
        </p:spPr>
        <p:txBody>
          <a:bodyPr wrap="square">
            <a:spAutoFit/>
          </a:bodyPr>
          <a:lstStyle/>
          <a:p>
            <a:pPr>
              <a:defRPr/>
            </a:pPr>
            <a:r>
              <a:rPr lang="it-IT" dirty="0">
                <a:solidFill>
                  <a:srgbClr val="0070C0"/>
                </a:solidFill>
              </a:rPr>
              <a:t>      </a:t>
            </a:r>
          </a:p>
          <a:p>
            <a:pPr>
              <a:defRPr/>
            </a:pPr>
            <a:endParaRPr lang="it-IT" b="1" dirty="0">
              <a:solidFill>
                <a:srgbClr val="0070C0"/>
              </a:solidFill>
            </a:endParaRPr>
          </a:p>
          <a:p>
            <a:pPr>
              <a:defRPr/>
            </a:pPr>
            <a:r>
              <a:rPr lang="it-IT" b="1" dirty="0">
                <a:solidFill>
                  <a:srgbClr val="0070C0"/>
                </a:solidFill>
              </a:rPr>
              <a:t>    25 </a:t>
            </a:r>
            <a:r>
              <a:rPr lang="it-IT" b="1" dirty="0" err="1">
                <a:solidFill>
                  <a:srgbClr val="0070C0"/>
                </a:solidFill>
              </a:rPr>
              <a:t>pts</a:t>
            </a:r>
            <a:r>
              <a:rPr lang="it-IT" b="1" dirty="0">
                <a:solidFill>
                  <a:srgbClr val="0070C0"/>
                </a:solidFill>
              </a:rPr>
              <a:t>             </a:t>
            </a:r>
            <a:r>
              <a:rPr lang="it-IT" b="1" dirty="0" err="1">
                <a:solidFill>
                  <a:srgbClr val="0070C0"/>
                </a:solidFill>
              </a:rPr>
              <a:t>Grelin</a:t>
            </a:r>
            <a:r>
              <a:rPr lang="it-IT" b="1" dirty="0">
                <a:solidFill>
                  <a:srgbClr val="0070C0"/>
                </a:solidFill>
              </a:rPr>
              <a:t> (</a:t>
            </a:r>
            <a:r>
              <a:rPr lang="it-IT" b="1" dirty="0" err="1">
                <a:solidFill>
                  <a:srgbClr val="0070C0"/>
                </a:solidFill>
              </a:rPr>
              <a:t>n.v.</a:t>
            </a:r>
            <a:r>
              <a:rPr lang="it-IT" b="1" dirty="0">
                <a:solidFill>
                  <a:srgbClr val="0070C0"/>
                </a:solidFill>
              </a:rPr>
              <a:t> 200-800 pm)</a:t>
            </a:r>
          </a:p>
          <a:p>
            <a:pPr>
              <a:defRPr/>
            </a:pPr>
            <a:endParaRPr lang="it-IT" dirty="0">
              <a:solidFill>
                <a:srgbClr val="0070C0"/>
              </a:solidFill>
            </a:endParaRPr>
          </a:p>
          <a:p>
            <a:pPr>
              <a:defRPr/>
            </a:pPr>
            <a:r>
              <a:rPr lang="it-IT" dirty="0">
                <a:solidFill>
                  <a:srgbClr val="0070C0"/>
                </a:solidFill>
              </a:rPr>
              <a:t> </a:t>
            </a:r>
            <a:r>
              <a:rPr lang="it-IT" dirty="0">
                <a:solidFill>
                  <a:srgbClr val="002060"/>
                </a:solidFill>
              </a:rPr>
              <a:t>medium </a:t>
            </a:r>
            <a:r>
              <a:rPr lang="it-IT" dirty="0" err="1">
                <a:solidFill>
                  <a:srgbClr val="002060"/>
                </a:solidFill>
              </a:rPr>
              <a:t>value</a:t>
            </a:r>
            <a:r>
              <a:rPr lang="it-IT" dirty="0">
                <a:solidFill>
                  <a:srgbClr val="002060"/>
                </a:solidFill>
              </a:rPr>
              <a:t>       </a:t>
            </a:r>
            <a:r>
              <a:rPr lang="it-IT" dirty="0" err="1">
                <a:solidFill>
                  <a:srgbClr val="002060"/>
                </a:solidFill>
              </a:rPr>
              <a:t>pre-op</a:t>
            </a:r>
            <a:r>
              <a:rPr lang="it-IT" dirty="0">
                <a:solidFill>
                  <a:srgbClr val="002060"/>
                </a:solidFill>
              </a:rPr>
              <a:t>:          660pm/l</a:t>
            </a:r>
          </a:p>
          <a:p>
            <a:pPr>
              <a:defRPr/>
            </a:pPr>
            <a:endParaRPr lang="it-IT" dirty="0">
              <a:solidFill>
                <a:srgbClr val="002060"/>
              </a:solidFill>
            </a:endParaRPr>
          </a:p>
          <a:p>
            <a:pPr>
              <a:defRPr/>
            </a:pPr>
            <a:r>
              <a:rPr lang="it-IT" dirty="0">
                <a:solidFill>
                  <a:srgbClr val="002060"/>
                </a:solidFill>
              </a:rPr>
              <a:t> medium </a:t>
            </a:r>
            <a:r>
              <a:rPr lang="it-IT" dirty="0" err="1">
                <a:solidFill>
                  <a:srgbClr val="002060"/>
                </a:solidFill>
              </a:rPr>
              <a:t>value</a:t>
            </a:r>
            <a:r>
              <a:rPr lang="it-IT" dirty="0">
                <a:solidFill>
                  <a:srgbClr val="002060"/>
                </a:solidFill>
              </a:rPr>
              <a:t>       at 30 </a:t>
            </a:r>
            <a:r>
              <a:rPr lang="it-IT" dirty="0" err="1">
                <a:solidFill>
                  <a:srgbClr val="002060"/>
                </a:solidFill>
              </a:rPr>
              <a:t>days</a:t>
            </a:r>
            <a:r>
              <a:rPr lang="it-IT" dirty="0">
                <a:solidFill>
                  <a:srgbClr val="002060"/>
                </a:solidFill>
              </a:rPr>
              <a:t>:    76pm/l</a:t>
            </a:r>
          </a:p>
          <a:p>
            <a:pPr>
              <a:defRPr/>
            </a:pPr>
            <a:r>
              <a:rPr lang="it-IT" dirty="0">
                <a:solidFill>
                  <a:srgbClr val="002060"/>
                </a:solidFill>
              </a:rPr>
              <a:t>                             </a:t>
            </a:r>
            <a:r>
              <a:rPr lang="it-IT" dirty="0" smtClean="0">
                <a:solidFill>
                  <a:srgbClr val="002060"/>
                </a:solidFill>
              </a:rPr>
              <a:t> </a:t>
            </a:r>
            <a:r>
              <a:rPr lang="it-IT" dirty="0">
                <a:solidFill>
                  <a:srgbClr val="002060"/>
                </a:solidFill>
              </a:rPr>
              <a:t>at  6 </a:t>
            </a:r>
            <a:r>
              <a:rPr lang="it-IT" dirty="0" err="1">
                <a:solidFill>
                  <a:srgbClr val="002060"/>
                </a:solidFill>
              </a:rPr>
              <a:t>month</a:t>
            </a:r>
            <a:r>
              <a:rPr lang="it-IT" dirty="0">
                <a:solidFill>
                  <a:srgbClr val="002060"/>
                </a:solidFill>
              </a:rPr>
              <a:t>:   93pm/l</a:t>
            </a:r>
          </a:p>
          <a:p>
            <a:pPr>
              <a:defRPr/>
            </a:pPr>
            <a:r>
              <a:rPr lang="it-IT" dirty="0">
                <a:solidFill>
                  <a:srgbClr val="002060"/>
                </a:solidFill>
              </a:rPr>
              <a:t>                             </a:t>
            </a:r>
            <a:r>
              <a:rPr lang="it-IT" dirty="0" smtClean="0">
                <a:solidFill>
                  <a:srgbClr val="002060"/>
                </a:solidFill>
              </a:rPr>
              <a:t> </a:t>
            </a:r>
            <a:r>
              <a:rPr lang="it-IT" dirty="0">
                <a:solidFill>
                  <a:srgbClr val="002060"/>
                </a:solidFill>
              </a:rPr>
              <a:t>at 12 </a:t>
            </a:r>
            <a:r>
              <a:rPr lang="it-IT" dirty="0" err="1">
                <a:solidFill>
                  <a:srgbClr val="002060"/>
                </a:solidFill>
              </a:rPr>
              <a:t>month</a:t>
            </a:r>
            <a:r>
              <a:rPr lang="it-IT" dirty="0">
                <a:solidFill>
                  <a:srgbClr val="002060"/>
                </a:solidFill>
              </a:rPr>
              <a:t>:  109pm/l</a:t>
            </a:r>
          </a:p>
          <a:p>
            <a:pPr>
              <a:defRPr/>
            </a:pPr>
            <a:endParaRPr lang="it-IT" dirty="0">
              <a:solidFill>
                <a:srgbClr val="002060"/>
              </a:solidFill>
            </a:endParaRPr>
          </a:p>
          <a:p>
            <a:pPr>
              <a:defRPr/>
            </a:pPr>
            <a:r>
              <a:rPr lang="it-IT" dirty="0">
                <a:solidFill>
                  <a:schemeClr val="accent5">
                    <a:lumMod val="50000"/>
                  </a:schemeClr>
                </a:solidFill>
              </a:rPr>
              <a:t>The </a:t>
            </a:r>
            <a:r>
              <a:rPr lang="it-IT" dirty="0" err="1" smtClean="0">
                <a:solidFill>
                  <a:schemeClr val="accent5">
                    <a:lumMod val="50000"/>
                  </a:schemeClr>
                </a:solidFill>
              </a:rPr>
              <a:t>biliary</a:t>
            </a:r>
            <a:r>
              <a:rPr lang="it-IT" dirty="0" smtClean="0">
                <a:solidFill>
                  <a:schemeClr val="accent5">
                    <a:lumMod val="50000"/>
                  </a:schemeClr>
                </a:solidFill>
              </a:rPr>
              <a:t> </a:t>
            </a:r>
            <a:r>
              <a:rPr lang="it-IT" dirty="0" err="1">
                <a:solidFill>
                  <a:schemeClr val="accent5">
                    <a:lumMod val="50000"/>
                  </a:schemeClr>
                </a:solidFill>
              </a:rPr>
              <a:t>limbs</a:t>
            </a:r>
            <a:r>
              <a:rPr lang="it-IT" dirty="0">
                <a:solidFill>
                  <a:schemeClr val="accent5">
                    <a:lumMod val="50000"/>
                  </a:schemeClr>
                </a:solidFill>
              </a:rPr>
              <a:t> are </a:t>
            </a:r>
            <a:r>
              <a:rPr lang="it-IT" dirty="0" smtClean="0">
                <a:solidFill>
                  <a:schemeClr val="accent5">
                    <a:lumMod val="50000"/>
                  </a:schemeClr>
                </a:solidFill>
              </a:rPr>
              <a:t>200 cm ; the </a:t>
            </a:r>
            <a:r>
              <a:rPr lang="it-IT" dirty="0" err="1" smtClean="0">
                <a:solidFill>
                  <a:schemeClr val="accent5">
                    <a:lumMod val="50000"/>
                  </a:schemeClr>
                </a:solidFill>
              </a:rPr>
              <a:t>alimentary</a:t>
            </a:r>
            <a:r>
              <a:rPr lang="it-IT" dirty="0" smtClean="0">
                <a:solidFill>
                  <a:schemeClr val="accent5">
                    <a:lumMod val="50000"/>
                  </a:schemeClr>
                </a:solidFill>
              </a:rPr>
              <a:t> </a:t>
            </a:r>
          </a:p>
          <a:p>
            <a:pPr>
              <a:defRPr/>
            </a:pPr>
            <a:r>
              <a:rPr lang="it-IT" dirty="0" err="1" smtClean="0">
                <a:solidFill>
                  <a:schemeClr val="accent5">
                    <a:lumMod val="50000"/>
                  </a:schemeClr>
                </a:solidFill>
              </a:rPr>
              <a:t>limbs</a:t>
            </a:r>
            <a:r>
              <a:rPr lang="it-IT" dirty="0" smtClean="0">
                <a:solidFill>
                  <a:schemeClr val="accent5">
                    <a:lumMod val="50000"/>
                  </a:schemeClr>
                </a:solidFill>
              </a:rPr>
              <a:t> are100 cm; //</a:t>
            </a:r>
            <a:r>
              <a:rPr lang="it-IT" dirty="0" err="1" smtClean="0">
                <a:solidFill>
                  <a:schemeClr val="accent5">
                    <a:lumMod val="50000"/>
                  </a:schemeClr>
                </a:solidFill>
              </a:rPr>
              <a:t>with</a:t>
            </a:r>
            <a:r>
              <a:rPr lang="it-IT" dirty="0" smtClean="0">
                <a:solidFill>
                  <a:schemeClr val="accent5">
                    <a:lumMod val="50000"/>
                  </a:schemeClr>
                </a:solidFill>
              </a:rPr>
              <a:t> </a:t>
            </a:r>
            <a:r>
              <a:rPr lang="it-IT" dirty="0">
                <a:solidFill>
                  <a:schemeClr val="accent5">
                    <a:lumMod val="50000"/>
                  </a:schemeClr>
                </a:solidFill>
              </a:rPr>
              <a:t>BMI </a:t>
            </a:r>
            <a:r>
              <a:rPr lang="it-IT" dirty="0" err="1" smtClean="0">
                <a:solidFill>
                  <a:schemeClr val="accent5">
                    <a:lumMod val="50000"/>
                  </a:schemeClr>
                </a:solidFill>
              </a:rPr>
              <a:t>over</a:t>
            </a:r>
            <a:r>
              <a:rPr lang="it-IT" dirty="0" smtClean="0">
                <a:solidFill>
                  <a:schemeClr val="accent5">
                    <a:lumMod val="50000"/>
                  </a:schemeClr>
                </a:solidFill>
              </a:rPr>
              <a:t> 45 the </a:t>
            </a:r>
          </a:p>
          <a:p>
            <a:pPr>
              <a:defRPr/>
            </a:pPr>
            <a:r>
              <a:rPr lang="it-IT" dirty="0" err="1" smtClean="0">
                <a:solidFill>
                  <a:schemeClr val="accent5">
                    <a:lumMod val="50000"/>
                  </a:schemeClr>
                </a:solidFill>
              </a:rPr>
              <a:t>alimentary</a:t>
            </a:r>
            <a:r>
              <a:rPr lang="it-IT" dirty="0" smtClean="0">
                <a:solidFill>
                  <a:schemeClr val="accent5">
                    <a:lumMod val="50000"/>
                  </a:schemeClr>
                </a:solidFill>
              </a:rPr>
              <a:t> </a:t>
            </a:r>
            <a:r>
              <a:rPr lang="it-IT" dirty="0" err="1" smtClean="0">
                <a:solidFill>
                  <a:schemeClr val="accent5">
                    <a:lumMod val="50000"/>
                  </a:schemeClr>
                </a:solidFill>
              </a:rPr>
              <a:t>limbs</a:t>
            </a:r>
            <a:r>
              <a:rPr lang="it-IT" dirty="0" smtClean="0">
                <a:solidFill>
                  <a:schemeClr val="accent5">
                    <a:lumMod val="50000"/>
                  </a:schemeClr>
                </a:solidFill>
              </a:rPr>
              <a:t> are 150 cm.</a:t>
            </a:r>
            <a:endParaRPr lang="it-IT" dirty="0">
              <a:solidFill>
                <a:schemeClr val="accent5">
                  <a:lumMod val="50000"/>
                </a:schemeClr>
              </a:solidFill>
            </a:endParaRPr>
          </a:p>
          <a:p>
            <a:pPr>
              <a:defRPr/>
            </a:pPr>
            <a:endParaRPr lang="it-IT" dirty="0">
              <a:solidFill>
                <a:srgbClr val="FF0000"/>
              </a:solidFill>
            </a:endParaRPr>
          </a:p>
          <a:p>
            <a:pPr>
              <a:defRPr/>
            </a:pPr>
            <a:r>
              <a:rPr lang="it-IT" dirty="0" err="1">
                <a:solidFill>
                  <a:schemeClr val="tx2"/>
                </a:solidFill>
              </a:rPr>
              <a:t>If</a:t>
            </a:r>
            <a:r>
              <a:rPr lang="it-IT" dirty="0">
                <a:solidFill>
                  <a:schemeClr val="tx2"/>
                </a:solidFill>
              </a:rPr>
              <a:t> the C.C. </a:t>
            </a:r>
            <a:r>
              <a:rPr lang="it-IT" dirty="0" err="1">
                <a:solidFill>
                  <a:schemeClr val="tx2"/>
                </a:solidFill>
              </a:rPr>
              <a:t>is</a:t>
            </a:r>
            <a:r>
              <a:rPr lang="it-IT" dirty="0">
                <a:solidFill>
                  <a:schemeClr val="tx2"/>
                </a:solidFill>
              </a:rPr>
              <a:t> </a:t>
            </a:r>
            <a:r>
              <a:rPr lang="it-IT" dirty="0" err="1">
                <a:solidFill>
                  <a:schemeClr val="tx2"/>
                </a:solidFill>
              </a:rPr>
              <a:t>less</a:t>
            </a:r>
            <a:r>
              <a:rPr lang="it-IT" dirty="0">
                <a:solidFill>
                  <a:schemeClr val="tx2"/>
                </a:solidFill>
              </a:rPr>
              <a:t> </a:t>
            </a:r>
            <a:r>
              <a:rPr lang="it-IT" dirty="0" err="1">
                <a:solidFill>
                  <a:schemeClr val="tx2"/>
                </a:solidFill>
              </a:rPr>
              <a:t>than</a:t>
            </a:r>
            <a:r>
              <a:rPr lang="it-IT" dirty="0">
                <a:solidFill>
                  <a:schemeClr val="tx2"/>
                </a:solidFill>
              </a:rPr>
              <a:t> 300 cm, the </a:t>
            </a:r>
            <a:r>
              <a:rPr lang="it-IT" dirty="0" err="1">
                <a:solidFill>
                  <a:schemeClr val="tx2"/>
                </a:solidFill>
              </a:rPr>
              <a:t>alimentary</a:t>
            </a:r>
            <a:endParaRPr lang="it-IT" dirty="0">
              <a:solidFill>
                <a:schemeClr val="tx2"/>
              </a:solidFill>
            </a:endParaRPr>
          </a:p>
          <a:p>
            <a:pPr>
              <a:defRPr/>
            </a:pPr>
            <a:r>
              <a:rPr lang="it-IT" dirty="0" err="1">
                <a:solidFill>
                  <a:schemeClr val="tx2"/>
                </a:solidFill>
              </a:rPr>
              <a:t>limb</a:t>
            </a:r>
            <a:r>
              <a:rPr lang="it-IT" dirty="0">
                <a:solidFill>
                  <a:schemeClr val="tx2"/>
                </a:solidFill>
              </a:rPr>
              <a:t> </a:t>
            </a:r>
            <a:r>
              <a:rPr lang="it-IT" dirty="0" err="1">
                <a:solidFill>
                  <a:schemeClr val="tx2"/>
                </a:solidFill>
              </a:rPr>
              <a:t>is</a:t>
            </a:r>
            <a:r>
              <a:rPr lang="it-IT" dirty="0">
                <a:solidFill>
                  <a:schemeClr val="tx2"/>
                </a:solidFill>
              </a:rPr>
              <a:t> </a:t>
            </a:r>
            <a:r>
              <a:rPr lang="it-IT" dirty="0" err="1">
                <a:solidFill>
                  <a:schemeClr val="tx2"/>
                </a:solidFill>
              </a:rPr>
              <a:t>reduced</a:t>
            </a:r>
            <a:r>
              <a:rPr lang="it-IT" dirty="0">
                <a:solidFill>
                  <a:schemeClr val="tx2"/>
                </a:solidFill>
              </a:rPr>
              <a:t>, </a:t>
            </a:r>
            <a:r>
              <a:rPr lang="it-IT" dirty="0" err="1">
                <a:solidFill>
                  <a:schemeClr val="tx2"/>
                </a:solidFill>
              </a:rPr>
              <a:t>not</a:t>
            </a:r>
            <a:r>
              <a:rPr lang="it-IT" dirty="0">
                <a:solidFill>
                  <a:schemeClr val="tx2"/>
                </a:solidFill>
              </a:rPr>
              <a:t> the </a:t>
            </a:r>
            <a:r>
              <a:rPr lang="it-IT" dirty="0" err="1">
                <a:solidFill>
                  <a:schemeClr val="tx2"/>
                </a:solidFill>
              </a:rPr>
              <a:t>biliary</a:t>
            </a:r>
            <a:r>
              <a:rPr lang="it-IT" dirty="0">
                <a:solidFill>
                  <a:schemeClr val="tx2"/>
                </a:solidFill>
              </a:rPr>
              <a:t> </a:t>
            </a:r>
            <a:r>
              <a:rPr lang="it-IT" dirty="0" err="1">
                <a:solidFill>
                  <a:schemeClr val="tx2"/>
                </a:solidFill>
              </a:rPr>
              <a:t>limb</a:t>
            </a:r>
            <a:r>
              <a:rPr lang="it-IT" dirty="0">
                <a:solidFill>
                  <a:schemeClr val="tx2"/>
                </a:solidFill>
              </a:rPr>
              <a:t>.</a:t>
            </a:r>
          </a:p>
          <a:p>
            <a:pPr>
              <a:defRPr/>
            </a:pPr>
            <a:r>
              <a:rPr lang="it-IT" dirty="0">
                <a:solidFill>
                  <a:srgbClr val="FF0000"/>
                </a:solidFill>
              </a:rPr>
              <a:t> </a:t>
            </a: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FF0000"/>
              </a:solidFill>
            </a:endParaRPr>
          </a:p>
          <a:p>
            <a:pPr>
              <a:defRPr/>
            </a:pPr>
            <a:endParaRPr lang="it-IT" dirty="0">
              <a:solidFill>
                <a:srgbClr val="0070C0"/>
              </a:solidFill>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33878</TotalTime>
  <Words>1795</Words>
  <Application>Microsoft Office PowerPoint</Application>
  <PresentationFormat>Presentazione su schermo (4:3)</PresentationFormat>
  <Paragraphs>236</Paragraphs>
  <Slides>28</Slides>
  <Notes>4</Notes>
  <HiddenSlides>0</HiddenSlides>
  <MMClips>0</MMClips>
  <ScaleCrop>false</ScaleCrop>
  <HeadingPairs>
    <vt:vector size="4" baseType="variant">
      <vt:variant>
        <vt:lpstr>Tema</vt:lpstr>
      </vt:variant>
      <vt:variant>
        <vt:i4>4</vt:i4>
      </vt:variant>
      <vt:variant>
        <vt:lpstr>Titoli diapositive</vt:lpstr>
      </vt:variant>
      <vt:variant>
        <vt:i4>28</vt:i4>
      </vt:variant>
    </vt:vector>
  </HeadingPairs>
  <TitlesOfParts>
    <vt:vector size="32" baseType="lpstr">
      <vt:lpstr>Thème Office</vt:lpstr>
      <vt:lpstr>1_Personalizza struttura</vt:lpstr>
      <vt:lpstr>2_Personalizza struttura</vt:lpstr>
      <vt:lpstr>Personalizza struttura</vt:lpstr>
      <vt:lpstr>C) </vt:lpstr>
      <vt:lpstr>Diapositiva 2</vt:lpstr>
      <vt:lpstr>NOVEL  LAPAROSCOPIC REVERSABLE GASTRIC BAYPASS WITH FUNDECTOMY AND ESPLORABLE STOMACH  (Lesti model)</vt:lpstr>
      <vt:lpstr>NOVEL  LAPAROSCOPIC REVERSABLE GASTRIC BAYPASS WITH FUNDECTOMY AND ESPLORABLE STOMACH</vt:lpstr>
      <vt:lpstr>NOVEL  LAPAROSCOPIC REVERSABLE GASTRIC BAYPASS WITH FUNDECTOMY AND ESPLORABLE STOMACH</vt:lpstr>
      <vt:lpstr>NOVEL  LAPAROSCOPIC REVERSABLE GASTRIC BAYPASS WITH  FUNDECTOMY AND ESPLORABLE STOMACH</vt:lpstr>
      <vt:lpstr>NOVEL  LAPAROSCOPIC REVERSABLE GASTRIC BAYPASS WITH FUNDECTOMY AND ESPLORABLE STOMACH.</vt:lpstr>
      <vt:lpstr>NOVEL  LAPAROSCOPIC REVERSABLE GASTRIC BAYPASS WITH FUNDECTOMY AND ESPLORABLE STOMACH. </vt:lpstr>
      <vt:lpstr>LAPAROSCOPIC REVERSABLE GASTRIC BAYPASS WITH FUNDECTOMY AND ESPLORABLE STOMACH.</vt:lpstr>
      <vt:lpstr>Diapositiva 10</vt:lpstr>
      <vt:lpstr>NOVEL  LAPAROSCOPIC REVERSABLE GASTRIC BAYPASS WITH FUNDECTOMY AND ESPLORABLE STOMACH.</vt:lpstr>
      <vt:lpstr>NOVEL  LAPAROSCOPIC REVERSABLE GASTRIC BAYPASSN WITH FUNDECTOMY AND ESPLORABLE STOMACH.</vt:lpstr>
      <vt:lpstr>NOVEL  LAPAROSCOPIC REVERSABLE GASTRIC BAYPASSN WITH FUNDECTOMY AND ESPLORABLE STOMACH.</vt:lpstr>
      <vt:lpstr>The patient, smoker of 40 cigarettes a day, at the fourth month of pregnancy, was suffering  from an ulcer of the gastro-jejunal  anastomosis totally  occluding the passage of foud The band  was removed and the patient had a beby 4 months later.    </vt:lpstr>
      <vt:lpstr>NOVEL  LAPAROSCOPIC REVERSABLE GASTRIC BAYPASS WITH FUNDECTOMY AND ESPLORABLE STOMACH</vt:lpstr>
      <vt:lpstr>NOVEL  LAPAROSCOPIC REVERSABLE GASTRIC BAYPASS WITH FUNDECTOMY AND ESPLORABLE STOMACH</vt:lpstr>
      <vt:lpstr>NOVEL  LAPAROSCOPIC REVERSABLE GASTRIC BAYPASS WITH FUNDECTOMY AND ESPLORABLE STOMACH</vt:lpstr>
      <vt:lpstr>NOVEL  LAPAROSCOPIC REVERSABLE GASTRIC BYPASS WITH FUNDECTOMY AND ESPLORABLE STOMACH   (</vt:lpstr>
      <vt:lpstr>NOVEL  LAPAROSCOPIC REVERSABLE GASTRIC BAYPASS WITH FUNDECTOMY AND ESPLORABLE STOMACH</vt:lpstr>
      <vt:lpstr>NOVEL  LAPAROSCOPIC REVERSABLE GASTRIC BAYPASS WITH FUNDECTOMY AND ESPLORABLE STOMACH</vt:lpstr>
      <vt:lpstr>NOVEL  LAPAROSCOPIC REVERSABLE GASTRIC BAYPASS WITH FUNDECTOMY AND ESPLORABLE STOMACH </vt:lpstr>
      <vt:lpstr>DCB is made by a  silicon strip inside a tube of ePTFE 4, cm longer.The two materials are fixed at the end. The ePTFE assume an accordian shape The silicon strip has three measures:5,6,7 cm </vt:lpstr>
      <vt:lpstr>DCB is made by a  silicon strip inside a tube of ePTFE 4 cm longer. The two materials are fixed at the end. The ePTFE assumes an accordian shape. The silicon strip has three measures: 5,6,7 cm long</vt:lpstr>
      <vt:lpstr> NOVEL  LAPAROSCOPIC REVERSABLE GASTRIC BYPASS WITH FUNDECTOMY AND ESPLORABLE STOMACH </vt:lpstr>
      <vt:lpstr>NOVEL  LAPAROSCOPIC REVERSABLE GASTRIC BAYPASS WITH FUNDECTOMY AND ESPLORABLE STOMACH</vt:lpstr>
      <vt:lpstr>NOVEL  LAPAROSCOPIC REVERSABLE GASTRIC BAYPASS WITH FUNDECTOMY AND ESPLORABLE STOMACH</vt:lpstr>
      <vt:lpstr>NOVEL  LAPAROSCOPIC REVERSABLE GASTRIC BAYPASS WITH FUNDECTOMY AND ESPLORABLE STOMACH</vt:lpstr>
      <vt:lpstr>Diapositiva 28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Éric Vadeboncoeur</dc:creator>
  <cp:lastModifiedBy>pc</cp:lastModifiedBy>
  <cp:revision>1741</cp:revision>
  <dcterms:created xsi:type="dcterms:W3CDTF">2008-04-20T22:20:53Z</dcterms:created>
  <dcterms:modified xsi:type="dcterms:W3CDTF">2024-03-12T14:22:36Z</dcterms:modified>
</cp:coreProperties>
</file>